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2" r:id="rId3"/>
    <p:sldId id="301" r:id="rId4"/>
    <p:sldId id="300" r:id="rId5"/>
    <p:sldId id="262" r:id="rId6"/>
    <p:sldId id="260" r:id="rId7"/>
    <p:sldId id="258" r:id="rId8"/>
    <p:sldId id="259" r:id="rId9"/>
    <p:sldId id="263" r:id="rId10"/>
    <p:sldId id="266" r:id="rId11"/>
    <p:sldId id="264" r:id="rId12"/>
    <p:sldId id="265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8" r:id="rId24"/>
    <p:sldId id="277" r:id="rId25"/>
    <p:sldId id="280" r:id="rId26"/>
    <p:sldId id="281" r:id="rId27"/>
    <p:sldId id="282" r:id="rId28"/>
    <p:sldId id="279" r:id="rId29"/>
    <p:sldId id="283" r:id="rId30"/>
    <p:sldId id="284" r:id="rId31"/>
    <p:sldId id="285" r:id="rId32"/>
    <p:sldId id="286" r:id="rId33"/>
    <p:sldId id="289" r:id="rId34"/>
    <p:sldId id="288" r:id="rId35"/>
    <p:sldId id="290" r:id="rId36"/>
    <p:sldId id="287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26F8C-3B76-494A-814B-866CEC12A57D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74164-6021-49B1-924B-8360672CA7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26F8C-3B76-494A-814B-866CEC12A57D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74164-6021-49B1-924B-8360672CA7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26F8C-3B76-494A-814B-866CEC12A57D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74164-6021-49B1-924B-8360672CA7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26F8C-3B76-494A-814B-866CEC12A57D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74164-6021-49B1-924B-8360672CA7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26F8C-3B76-494A-814B-866CEC12A57D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74164-6021-49B1-924B-8360672CA7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26F8C-3B76-494A-814B-866CEC12A57D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74164-6021-49B1-924B-8360672CA7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26F8C-3B76-494A-814B-866CEC12A57D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74164-6021-49B1-924B-8360672CA7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26F8C-3B76-494A-814B-866CEC12A57D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74164-6021-49B1-924B-8360672CA7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26F8C-3B76-494A-814B-866CEC12A57D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74164-6021-49B1-924B-8360672CA7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26F8C-3B76-494A-814B-866CEC12A57D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74164-6021-49B1-924B-8360672CA7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26F8C-3B76-494A-814B-866CEC12A57D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74164-6021-49B1-924B-8360672CA7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526F8C-3B76-494A-814B-866CEC12A57D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74164-6021-49B1-924B-8360672CA7B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1470025"/>
          </a:xfrm>
        </p:spPr>
        <p:txBody>
          <a:bodyPr>
            <a:noAutofit/>
          </a:bodyPr>
          <a:lstStyle/>
          <a:p>
            <a:r>
              <a:rPr lang="en-US" altLang="zh-CN" sz="4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Signs and Symptoms of Urinary Tract Disorders</a:t>
            </a:r>
            <a:endParaRPr lang="en-US" sz="4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733800"/>
            <a:ext cx="6400800" cy="1752600"/>
          </a:xfrm>
        </p:spPr>
        <p:txBody>
          <a:bodyPr/>
          <a:lstStyle/>
          <a:p>
            <a:r>
              <a:rPr lang="en-US" sz="4000" dirty="0" err="1" smtClean="0">
                <a:solidFill>
                  <a:schemeClr val="tx2">
                    <a:lumMod val="50000"/>
                  </a:schemeClr>
                </a:solidFill>
              </a:rPr>
              <a:t>Mohsen</a:t>
            </a:r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4000" dirty="0" err="1" smtClean="0">
                <a:solidFill>
                  <a:schemeClr val="tx2">
                    <a:lumMod val="50000"/>
                  </a:schemeClr>
                </a:solidFill>
              </a:rPr>
              <a:t>Amjadi</a:t>
            </a:r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</a:rPr>
              <a:t> M.D.</a:t>
            </a:r>
          </a:p>
          <a:p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amjadizm@yahoo.com</a:t>
            </a:r>
            <a:endParaRPr lang="en-US" sz="28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HAEMATURIA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altLang="zh-CN" dirty="0" err="1" smtClean="0"/>
              <a:t>Haematuria</a:t>
            </a:r>
            <a:r>
              <a:rPr lang="en-US" altLang="zh-CN" dirty="0" smtClean="0"/>
              <a:t> is divided as:</a:t>
            </a:r>
          </a:p>
          <a:p>
            <a:pPr algn="ctr">
              <a:buNone/>
            </a:pPr>
            <a:r>
              <a:rPr lang="en-US" altLang="zh-CN" dirty="0" smtClean="0"/>
              <a:t> </a:t>
            </a:r>
          </a:p>
          <a:p>
            <a:pPr>
              <a:buNone/>
            </a:pPr>
            <a:r>
              <a:rPr lang="en-US" altLang="zh-CN" i="1" dirty="0" smtClean="0"/>
              <a:t>(1)gross </a:t>
            </a:r>
            <a:r>
              <a:rPr lang="en-US" altLang="zh-CN" i="1" dirty="0" err="1" smtClean="0"/>
              <a:t>haematuria</a:t>
            </a:r>
            <a:endParaRPr lang="en-US" altLang="zh-CN" i="1" dirty="0" smtClean="0"/>
          </a:p>
          <a:p>
            <a:pPr>
              <a:buNone/>
            </a:pPr>
            <a:endParaRPr lang="en-US" altLang="zh-CN" i="1" dirty="0" smtClean="0"/>
          </a:p>
          <a:p>
            <a:pPr>
              <a:buNone/>
            </a:pPr>
            <a:r>
              <a:rPr lang="en-US" altLang="zh-CN" i="1" dirty="0" smtClean="0"/>
              <a:t>(2)microscopic </a:t>
            </a:r>
            <a:r>
              <a:rPr lang="en-US" altLang="zh-CN" i="1" dirty="0" err="1" smtClean="0"/>
              <a:t>haematuria</a:t>
            </a:r>
            <a:endParaRPr lang="en-US" altLang="zh-CN" i="1" dirty="0" smtClean="0"/>
          </a:p>
          <a:p>
            <a:endParaRPr lang="en-US" altLang="zh-CN" b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HAEMATURIA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More than 3 </a:t>
            </a:r>
            <a:r>
              <a:rPr lang="en-US" altLang="zh-CN" dirty="0" err="1" smtClean="0"/>
              <a:t>rbc</a:t>
            </a:r>
            <a:r>
              <a:rPr lang="en-US" altLang="zh-CN" dirty="0" smtClean="0"/>
              <a:t>/hp after centrifuge called </a:t>
            </a:r>
            <a:r>
              <a:rPr lang="en-US" altLang="zh-CN" dirty="0" smtClean="0">
                <a:solidFill>
                  <a:srgbClr val="FF0000"/>
                </a:solidFill>
              </a:rPr>
              <a:t>microscopic</a:t>
            </a:r>
            <a:r>
              <a:rPr lang="en-US" altLang="zh-CN" dirty="0" smtClean="0"/>
              <a:t> bleeding,</a:t>
            </a:r>
          </a:p>
          <a:p>
            <a:r>
              <a:rPr lang="en-US" altLang="zh-CN" dirty="0" smtClean="0"/>
              <a:t> and 1ml blood in 1000ml urine appears red color called </a:t>
            </a:r>
            <a:r>
              <a:rPr lang="en-US" altLang="zh-CN" dirty="0" smtClean="0">
                <a:solidFill>
                  <a:srgbClr val="FF0000"/>
                </a:solidFill>
              </a:rPr>
              <a:t>gross </a:t>
            </a:r>
            <a:r>
              <a:rPr lang="en-US" altLang="zh-CN" dirty="0" err="1" smtClean="0">
                <a:solidFill>
                  <a:srgbClr val="FF0000"/>
                </a:solidFill>
              </a:rPr>
              <a:t>hematuria</a:t>
            </a:r>
            <a:r>
              <a:rPr lang="en-US" altLang="zh-CN" dirty="0" smtClean="0"/>
              <a:t>.  </a:t>
            </a:r>
          </a:p>
          <a:p>
            <a:r>
              <a:rPr lang="en-US" altLang="zh-CN" dirty="0" smtClean="0"/>
              <a:t>Sometimes urine presents red color because of taking some drugs(</a:t>
            </a:r>
            <a:r>
              <a:rPr lang="en-US" altLang="zh-CN" dirty="0" err="1" smtClean="0"/>
              <a:t>Rifampicin</a:t>
            </a:r>
            <a:r>
              <a:rPr lang="en-US" altLang="zh-CN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HAEMATURIA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dirty="0" smtClean="0"/>
          </a:p>
          <a:p>
            <a:r>
              <a:rPr lang="en-US" altLang="zh-CN" dirty="0" smtClean="0"/>
              <a:t>This red urines can be distinguished from </a:t>
            </a:r>
            <a:r>
              <a:rPr lang="en-US" altLang="zh-CN" dirty="0" err="1" smtClean="0"/>
              <a:t>haematuria</a:t>
            </a:r>
            <a:r>
              <a:rPr lang="en-US" altLang="zh-CN" dirty="0" smtClean="0"/>
              <a:t> by the absence of red blood cells on urinary microscopy.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CAUSES OF HAEMATURIA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  <a:buFont typeface="Wingdings" pitchFamily="2" charset="2"/>
              <a:buAutoNum type="arabicParenBoth"/>
            </a:pPr>
            <a:r>
              <a:rPr lang="en-US" altLang="zh-CN" dirty="0" smtClean="0"/>
              <a:t>Irritation from infections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arenBoth"/>
            </a:pPr>
            <a:r>
              <a:rPr lang="en-US" altLang="zh-CN" dirty="0" smtClean="0"/>
              <a:t>Stone diseases 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arenBoth"/>
            </a:pPr>
            <a:r>
              <a:rPr lang="en-US" altLang="zh-CN" dirty="0" smtClean="0"/>
              <a:t>Trauma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arenBoth"/>
            </a:pPr>
            <a:r>
              <a:rPr lang="en-US" altLang="zh-CN" dirty="0" smtClean="0"/>
              <a:t> </a:t>
            </a:r>
            <a:r>
              <a:rPr lang="en-US" altLang="zh-CN" dirty="0" smtClean="0">
                <a:effectLst/>
              </a:rPr>
              <a:t>Benign prostatic hypertrophy(BPH)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arenBoth"/>
            </a:pPr>
            <a:r>
              <a:rPr lang="en-US" altLang="zh-CN" dirty="0" smtClean="0"/>
              <a:t>Tumors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arenBoth"/>
            </a:pPr>
            <a:r>
              <a:rPr lang="en-US" altLang="zh-CN" sz="2800" dirty="0" smtClean="0"/>
              <a:t>Some anticoagulant therapy</a:t>
            </a:r>
            <a:endParaRPr lang="en-US" altLang="zh-CN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DIAGNOSTIC FEATURES OF HAEMATURIA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tx2">
                    <a:lumMod val="75000"/>
                  </a:schemeClr>
                </a:solidFill>
              </a:rPr>
              <a:t>Initial Hematuria </a:t>
            </a:r>
            <a:r>
              <a:rPr lang="en-US" altLang="zh-CN" dirty="0" smtClean="0"/>
              <a:t>is in the </a:t>
            </a:r>
            <a:r>
              <a:rPr lang="en-US" altLang="zh-CN" dirty="0" smtClean="0">
                <a:solidFill>
                  <a:srgbClr val="FF0000"/>
                </a:solidFill>
              </a:rPr>
              <a:t>beginning </a:t>
            </a:r>
            <a:r>
              <a:rPr lang="en-US" altLang="zh-CN" dirty="0" smtClean="0"/>
              <a:t>of urination, means bleeding from </a:t>
            </a:r>
            <a:r>
              <a:rPr lang="en-US" altLang="zh-CN" dirty="0" smtClean="0">
                <a:solidFill>
                  <a:srgbClr val="FF0000"/>
                </a:solidFill>
              </a:rPr>
              <a:t>urethra .</a:t>
            </a:r>
          </a:p>
          <a:p>
            <a:r>
              <a:rPr lang="en-US" altLang="zh-CN" dirty="0" smtClean="0">
                <a:solidFill>
                  <a:schemeClr val="tx2">
                    <a:lumMod val="75000"/>
                  </a:schemeClr>
                </a:solidFill>
              </a:rPr>
              <a:t>Terminal </a:t>
            </a:r>
            <a:r>
              <a:rPr lang="en-US" altLang="zh-CN" dirty="0" err="1" smtClean="0">
                <a:solidFill>
                  <a:schemeClr val="tx2">
                    <a:lumMod val="75000"/>
                  </a:schemeClr>
                </a:solidFill>
              </a:rPr>
              <a:t>hematuria</a:t>
            </a:r>
            <a:r>
              <a:rPr lang="en-US" altLang="zh-CN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altLang="zh-CN" dirty="0" smtClean="0"/>
              <a:t>in the end means lesion arise from </a:t>
            </a:r>
            <a:r>
              <a:rPr lang="en-US" altLang="zh-CN" i="1" dirty="0" smtClean="0">
                <a:solidFill>
                  <a:srgbClr val="FF0000"/>
                </a:solidFill>
              </a:rPr>
              <a:t>bladder triangle or bladder neck or posterior urethra.</a:t>
            </a:r>
          </a:p>
          <a:p>
            <a:r>
              <a:rPr lang="en-US" altLang="zh-CN" dirty="0" smtClean="0">
                <a:solidFill>
                  <a:schemeClr val="tx2">
                    <a:lumMod val="75000"/>
                  </a:schemeClr>
                </a:solidFill>
              </a:rPr>
              <a:t>Full-course </a:t>
            </a:r>
            <a:r>
              <a:rPr lang="en-US" altLang="zh-CN" dirty="0" err="1" smtClean="0">
                <a:solidFill>
                  <a:schemeClr val="tx2">
                    <a:lumMod val="75000"/>
                  </a:schemeClr>
                </a:solidFill>
              </a:rPr>
              <a:t>hematuria</a:t>
            </a:r>
            <a:r>
              <a:rPr lang="en-US" altLang="zh-CN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altLang="zh-CN" dirty="0" smtClean="0"/>
              <a:t>means</a:t>
            </a:r>
            <a:r>
              <a:rPr lang="en-US" altLang="zh-CN" b="1" dirty="0" smtClean="0"/>
              <a:t> </a:t>
            </a:r>
            <a:r>
              <a:rPr lang="en-US" altLang="zh-CN" i="1" dirty="0" smtClean="0">
                <a:solidFill>
                  <a:srgbClr val="FF0000"/>
                </a:solidFill>
              </a:rPr>
              <a:t>bleeding from bladder or beyond bladder</a:t>
            </a:r>
            <a:r>
              <a:rPr lang="en-US" altLang="zh-CN" b="1" dirty="0" smtClean="0"/>
              <a:t>. </a:t>
            </a:r>
          </a:p>
          <a:p>
            <a:r>
              <a:rPr lang="en-US" altLang="zh-CN" b="1" dirty="0" smtClean="0"/>
              <a:t>Three-glass test</a:t>
            </a:r>
            <a:r>
              <a:rPr lang="en-US" altLang="zh-CN" dirty="0" smtClean="0"/>
              <a:t> .</a:t>
            </a:r>
            <a:endParaRPr lang="en-US" altLang="zh-CN" b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DIAGNOSTIC FEATURES OF HAEMATURIA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Gross bleeding results in the passage of clots, the shape of which sometimes indicates their origin. 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Clots</a:t>
            </a:r>
            <a:r>
              <a:rPr lang="en-US" altLang="zh-CN" dirty="0" smtClean="0"/>
              <a:t> that form in the </a:t>
            </a:r>
            <a:r>
              <a:rPr lang="en-US" altLang="zh-CN" dirty="0" err="1" smtClean="0">
                <a:solidFill>
                  <a:srgbClr val="FF0000"/>
                </a:solidFill>
              </a:rPr>
              <a:t>ureter</a:t>
            </a:r>
            <a:r>
              <a:rPr lang="en-US" altLang="zh-CN" dirty="0" smtClean="0"/>
              <a:t> are </a:t>
            </a:r>
            <a:r>
              <a:rPr lang="en-US" altLang="zh-CN" dirty="0" smtClean="0">
                <a:solidFill>
                  <a:srgbClr val="FF0000"/>
                </a:solidFill>
              </a:rPr>
              <a:t>long and stringy</a:t>
            </a:r>
            <a:r>
              <a:rPr lang="en-US" altLang="zh-CN" dirty="0" smtClean="0"/>
              <a:t>,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Clots</a:t>
            </a:r>
            <a:r>
              <a:rPr lang="en-US" altLang="zh-CN" dirty="0" smtClean="0"/>
              <a:t> formed within the </a:t>
            </a:r>
            <a:r>
              <a:rPr lang="en-US" altLang="zh-CN" dirty="0" smtClean="0">
                <a:solidFill>
                  <a:srgbClr val="FF0000"/>
                </a:solidFill>
              </a:rPr>
              <a:t>bladder</a:t>
            </a:r>
            <a:r>
              <a:rPr lang="en-US" altLang="zh-CN" dirty="0" smtClean="0"/>
              <a:t> are more </a:t>
            </a:r>
            <a:r>
              <a:rPr lang="en-US" altLang="zh-CN" dirty="0" smtClean="0">
                <a:solidFill>
                  <a:srgbClr val="FF0000"/>
                </a:solidFill>
              </a:rPr>
              <a:t>globular, irregular</a:t>
            </a:r>
            <a:r>
              <a:rPr lang="en-US" altLang="zh-CN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DIAGNOSTIC FEATURES OF HAEMATURIA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dirty="0" smtClean="0"/>
          </a:p>
          <a:p>
            <a:r>
              <a:rPr lang="en-US" altLang="zh-CN" dirty="0" smtClean="0">
                <a:solidFill>
                  <a:srgbClr val="FF0000"/>
                </a:solidFill>
              </a:rPr>
              <a:t>Urethral bleeding </a:t>
            </a:r>
            <a:r>
              <a:rPr lang="en-US" altLang="zh-CN" dirty="0" smtClean="0"/>
              <a:t>may leak out </a:t>
            </a:r>
            <a:r>
              <a:rPr lang="en-US" altLang="zh-CN" dirty="0" smtClean="0">
                <a:solidFill>
                  <a:srgbClr val="FF0000"/>
                </a:solidFill>
              </a:rPr>
              <a:t>independently of </a:t>
            </a:r>
            <a:r>
              <a:rPr lang="en-US" altLang="zh-CN" dirty="0" err="1" smtClean="0">
                <a:solidFill>
                  <a:srgbClr val="FF0000"/>
                </a:solidFill>
              </a:rPr>
              <a:t>micturition</a:t>
            </a:r>
            <a:r>
              <a:rPr lang="en-US" altLang="zh-CN" dirty="0" smtClean="0"/>
              <a:t>,  or be seen only at the beginning or end of the urinary stream.</a:t>
            </a:r>
          </a:p>
          <a:p>
            <a:r>
              <a:rPr lang="en-US" altLang="zh-CN" dirty="0" err="1" smtClean="0">
                <a:solidFill>
                  <a:schemeClr val="tx2">
                    <a:lumMod val="75000"/>
                  </a:schemeClr>
                </a:solidFill>
              </a:rPr>
              <a:t>Urethrorrhagia</a:t>
            </a:r>
            <a:r>
              <a:rPr lang="en-US" altLang="zh-CN" dirty="0" smtClean="0">
                <a:solidFill>
                  <a:schemeClr val="tx2">
                    <a:lumMod val="75000"/>
                  </a:schemeClr>
                </a:solidFill>
              </a:rPr>
              <a:t>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DISORDERS OF MICTURITION</a:t>
            </a:r>
            <a:br>
              <a:rPr lang="en-US" altLang="zh-CN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altLang="zh-CN" dirty="0" smtClean="0"/>
              <a:t>“</a:t>
            </a:r>
            <a:r>
              <a:rPr lang="en-US" altLang="zh-CN" dirty="0" smtClean="0">
                <a:solidFill>
                  <a:srgbClr val="FF0000"/>
                </a:solidFill>
              </a:rPr>
              <a:t>DYSURIA</a:t>
            </a:r>
            <a:r>
              <a:rPr lang="en-US" altLang="zh-CN" dirty="0" smtClean="0"/>
              <a:t>”</a:t>
            </a:r>
          </a:p>
          <a:p>
            <a:r>
              <a:rPr lang="en-US" altLang="zh-CN" dirty="0" smtClean="0"/>
              <a:t>Feeling pain or discomfort on </a:t>
            </a:r>
            <a:r>
              <a:rPr lang="en-US" altLang="zh-CN" dirty="0" err="1" smtClean="0"/>
              <a:t>micturition</a:t>
            </a:r>
            <a:r>
              <a:rPr lang="en-US" altLang="zh-CN" dirty="0" smtClean="0"/>
              <a:t>, often having difficulty in voiding. The pain can be described as “burning” or “scalding”.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DYSURIA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Any irritation of the urethra may cause </a:t>
            </a:r>
            <a:r>
              <a:rPr lang="en-US" altLang="zh-CN" dirty="0" err="1" smtClean="0"/>
              <a:t>dysuria</a:t>
            </a:r>
            <a:r>
              <a:rPr lang="en-US" altLang="zh-CN" dirty="0" smtClean="0"/>
              <a:t>.</a:t>
            </a:r>
          </a:p>
          <a:p>
            <a:r>
              <a:rPr lang="en-US" altLang="zh-CN" dirty="0" smtClean="0"/>
              <a:t> The most common cause is urinary tract infection, but urethral instrumentation, or the presence of a catheter, also commonly cause </a:t>
            </a:r>
            <a:r>
              <a:rPr lang="en-US" altLang="zh-CN" dirty="0" err="1" smtClean="0"/>
              <a:t>dysuria</a:t>
            </a:r>
            <a:r>
              <a:rPr lang="en-US" altLang="zh-CN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altLang="zh-CN" dirty="0" smtClean="0"/>
              <a:t>“Frequency”</a:t>
            </a:r>
          </a:p>
          <a:p>
            <a:pPr algn="ctr">
              <a:buNone/>
            </a:pPr>
            <a:endParaRPr lang="en-US" altLang="zh-CN" dirty="0" smtClean="0"/>
          </a:p>
          <a:p>
            <a:r>
              <a:rPr lang="en-US" altLang="zh-CN" dirty="0" smtClean="0"/>
              <a:t>Frequent passage of small quantities of urine.</a:t>
            </a:r>
            <a:br>
              <a:rPr lang="en-US" altLang="zh-CN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Titr" pitchFamily="2" charset="-78"/>
              </a:rPr>
              <a:t>اهداف 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 algn="r" rtl="1"/>
            <a:r>
              <a:rPr lang="fa-IR" sz="2600" dirty="0" smtClean="0">
                <a:cs typeface="B Lotus" pitchFamily="2" charset="-78"/>
              </a:rPr>
              <a:t>آشنائی کلی دانشجو با علائم و نشانه های شایع بیماریهای ارولوژی </a:t>
            </a:r>
          </a:p>
          <a:p>
            <a:pPr lvl="1" algn="r" rtl="1"/>
            <a:r>
              <a:rPr lang="fa-IR" sz="2600" dirty="0" smtClean="0">
                <a:cs typeface="B Lotus" pitchFamily="2" charset="-78"/>
              </a:rPr>
              <a:t>دانشجو بتواند ماهیت و علل شایع درد فلانک و سوپراپوبیک را توضیح دهد.</a:t>
            </a:r>
          </a:p>
          <a:p>
            <a:pPr lvl="1" algn="r" rtl="1"/>
            <a:r>
              <a:rPr lang="fa-IR" sz="2600" dirty="0" smtClean="0">
                <a:cs typeface="B Lotus" pitchFamily="2" charset="-78"/>
              </a:rPr>
              <a:t>دانشجو بتواند انواع هماچوری و علل شایع آن را نام ببرد.</a:t>
            </a:r>
          </a:p>
          <a:p>
            <a:pPr lvl="1" algn="r" rtl="1"/>
            <a:r>
              <a:rPr lang="fa-IR" sz="2600" dirty="0" smtClean="0">
                <a:cs typeface="B Lotus" pitchFamily="2" charset="-78"/>
              </a:rPr>
              <a:t>دانشجو بتواند علائم </a:t>
            </a:r>
            <a:r>
              <a:rPr lang="en-US" sz="2600" dirty="0" smtClean="0">
                <a:cs typeface="B Lotus" pitchFamily="2" charset="-78"/>
              </a:rPr>
              <a:t>LUTS</a:t>
            </a:r>
            <a:r>
              <a:rPr lang="fa-IR" sz="2600" dirty="0">
                <a:cs typeface="B Lotus" pitchFamily="2" charset="-78"/>
              </a:rPr>
              <a:t> </a:t>
            </a:r>
            <a:r>
              <a:rPr lang="fa-IR" sz="2600" dirty="0" smtClean="0">
                <a:cs typeface="B Lotus" pitchFamily="2" charset="-78"/>
              </a:rPr>
              <a:t>و علل شایع آن را توضیح دهد.</a:t>
            </a:r>
          </a:p>
          <a:p>
            <a:pPr lvl="1" algn="r" rtl="1"/>
            <a:r>
              <a:rPr lang="fa-IR" sz="2600" dirty="0" smtClean="0">
                <a:cs typeface="B Lotus" pitchFamily="2" charset="-78"/>
              </a:rPr>
              <a:t>دانشجو بتواند انواع بی اختیاری ادراری را توضیح دهد. </a:t>
            </a:r>
          </a:p>
          <a:p>
            <a:pPr marL="0" indent="0" algn="r" rtl="1">
              <a:spcBef>
                <a:spcPts val="0"/>
              </a:spcBef>
              <a:buClrTx/>
              <a:buSzTx/>
              <a:buFont typeface="Wingdings" pitchFamily="2" charset="2"/>
              <a:buNone/>
              <a:defRPr/>
            </a:pPr>
            <a:endParaRPr lang="fa-IR" sz="2600" kern="0" dirty="0" smtClean="0">
              <a:solidFill>
                <a:sysClr val="windowText" lastClr="000000"/>
              </a:solidFill>
              <a:cs typeface="B Titr" pitchFamily="2" charset="-78"/>
            </a:endParaRPr>
          </a:p>
          <a:p>
            <a:pPr marL="0" indent="0" algn="r" rtl="1">
              <a:spcBef>
                <a:spcPts val="0"/>
              </a:spcBef>
              <a:buClrTx/>
              <a:buSzTx/>
              <a:buFont typeface="Wingdings" pitchFamily="2" charset="2"/>
              <a:buNone/>
              <a:defRPr/>
            </a:pPr>
            <a:r>
              <a:rPr lang="fa-IR" sz="2600" kern="0" dirty="0" smtClean="0">
                <a:solidFill>
                  <a:sysClr val="windowText" lastClr="000000"/>
                </a:solidFill>
                <a:cs typeface="B Titr" pitchFamily="2" charset="-78"/>
              </a:rPr>
              <a:t>روش </a:t>
            </a:r>
            <a:r>
              <a:rPr lang="fa-IR" sz="2600" kern="0" dirty="0">
                <a:solidFill>
                  <a:sysClr val="windowText" lastClr="000000"/>
                </a:solidFill>
                <a:cs typeface="B Titr" pitchFamily="2" charset="-78"/>
              </a:rPr>
              <a:t>ارزیابی : </a:t>
            </a:r>
          </a:p>
          <a:p>
            <a:pPr algn="r" rtl="1">
              <a:spcBef>
                <a:spcPts val="0"/>
              </a:spcBef>
              <a:buClrTx/>
              <a:buSzTx/>
              <a:defRPr/>
            </a:pPr>
            <a:r>
              <a:rPr lang="fa-IR" sz="2600" kern="0" dirty="0">
                <a:solidFill>
                  <a:sysClr val="windowText" lastClr="000000"/>
                </a:solidFill>
                <a:cs typeface="B Lotus" pitchFamily="2" charset="-78"/>
              </a:rPr>
              <a:t>تئوری بیشتر بصورت   </a:t>
            </a:r>
            <a:r>
              <a:rPr lang="en-US" sz="2600" b="1" kern="0" dirty="0">
                <a:solidFill>
                  <a:sysClr val="windowText" lastClr="000000"/>
                </a:solidFill>
                <a:cs typeface="B Lotus" pitchFamily="2" charset="-78"/>
              </a:rPr>
              <a:t>MCQ</a:t>
            </a:r>
            <a:r>
              <a:rPr lang="fa-IR" sz="2600" kern="0" dirty="0">
                <a:solidFill>
                  <a:sysClr val="windowText" lastClr="000000"/>
                </a:solidFill>
                <a:cs typeface="B Lotus" pitchFamily="2" charset="-78"/>
              </a:rPr>
              <a:t> </a:t>
            </a:r>
          </a:p>
          <a:p>
            <a:pPr algn="r" rtl="1">
              <a:spcBef>
                <a:spcPts val="0"/>
              </a:spcBef>
              <a:buClrTx/>
              <a:buSzTx/>
              <a:defRPr/>
            </a:pPr>
            <a:r>
              <a:rPr lang="fa-IR" sz="2600" kern="0" dirty="0">
                <a:solidFill>
                  <a:sysClr val="windowText" lastClr="000000"/>
                </a:solidFill>
                <a:cs typeface="B Lotus" pitchFamily="2" charset="-78"/>
              </a:rPr>
              <a:t>عملی بصورت استفاده از فرمهای </a:t>
            </a:r>
            <a:r>
              <a:rPr lang="en-US" sz="2600" kern="0" dirty="0">
                <a:solidFill>
                  <a:sysClr val="windowText" lastClr="000000"/>
                </a:solidFill>
                <a:cs typeface="B Lotus" pitchFamily="2" charset="-78"/>
              </a:rPr>
              <a:t>Logbook </a:t>
            </a:r>
            <a:endParaRPr lang="fa-IR" sz="2600" kern="0" dirty="0">
              <a:solidFill>
                <a:sysClr val="windowText" lastClr="000000"/>
              </a:solidFill>
              <a:cs typeface="B Lotus" pitchFamily="2" charset="-78"/>
            </a:endParaRPr>
          </a:p>
          <a:p>
            <a:pPr marL="457200" lvl="1" indent="0" algn="r" rtl="1">
              <a:buNone/>
            </a:pPr>
            <a:endParaRPr lang="en-US" dirty="0"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511055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Frequency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>
              <a:buFont typeface="Arial" pitchFamily="34" charset="0"/>
              <a:buChar char="•"/>
            </a:pPr>
            <a:r>
              <a:rPr lang="en-US" altLang="zh-CN" dirty="0" smtClean="0"/>
              <a:t>Bladder irritation and infection is the most common cause of urinary frequency is usually accompanied by </a:t>
            </a:r>
            <a:r>
              <a:rPr lang="en-US" altLang="zh-CN" dirty="0" err="1" smtClean="0"/>
              <a:t>dysuria</a:t>
            </a:r>
            <a:r>
              <a:rPr lang="en-US" altLang="zh-CN" dirty="0" smtClean="0"/>
              <a:t>. 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altLang="zh-CN" dirty="0" smtClean="0">
                <a:solidFill>
                  <a:schemeClr val="hlink"/>
                </a:solidFill>
              </a:rPr>
              <a:t>The patient feels an almost constant need to pass urine regardless of the amount of urine in the bladder</a:t>
            </a:r>
            <a:r>
              <a:rPr lang="en-US" altLang="zh-CN" dirty="0" smtClean="0"/>
              <a:t>.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altLang="zh-CN" dirty="0" smtClean="0"/>
              <a:t>prostatic hypertrophy(BPH)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Frequency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Small or </a:t>
            </a:r>
            <a:r>
              <a:rPr lang="en-US" altLang="zh-CN" dirty="0" err="1" smtClean="0"/>
              <a:t>indistensible</a:t>
            </a:r>
            <a:r>
              <a:rPr lang="en-US" altLang="zh-CN" dirty="0" smtClean="0"/>
              <a:t> bladder</a:t>
            </a:r>
          </a:p>
          <a:p>
            <a:r>
              <a:rPr lang="en-US" altLang="zh-CN" dirty="0" smtClean="0"/>
              <a:t>This is a rare cause of frequency and may be due to surgical resection or inflammatory fibrosis such as tuberculosis or idiopathic interstitial fibrosis.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 smtClean="0"/>
              <a:t>NOCTURIA</a:t>
            </a:r>
            <a:br>
              <a:rPr lang="en-US" altLang="zh-CN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endParaRPr lang="en-US" altLang="zh-CN" dirty="0" smtClean="0"/>
          </a:p>
          <a:p>
            <a:pPr algn="just">
              <a:lnSpc>
                <a:spcPct val="90000"/>
              </a:lnSpc>
            </a:pPr>
            <a:r>
              <a:rPr lang="en-US" altLang="zh-CN" dirty="0" smtClean="0"/>
              <a:t>The need to pass urine at night.</a:t>
            </a:r>
          </a:p>
          <a:p>
            <a:pPr algn="just">
              <a:lnSpc>
                <a:spcPct val="90000"/>
              </a:lnSpc>
            </a:pPr>
            <a:r>
              <a:rPr lang="en-US" altLang="zh-CN" dirty="0" smtClean="0"/>
              <a:t>The patient may wake with the urge to void hourly.</a:t>
            </a:r>
          </a:p>
          <a:p>
            <a:pPr algn="just">
              <a:lnSpc>
                <a:spcPct val="90000"/>
              </a:lnSpc>
            </a:pPr>
            <a:r>
              <a:rPr lang="en-US" altLang="zh-CN" dirty="0" err="1" smtClean="0"/>
              <a:t>normally,adults</a:t>
            </a:r>
            <a:r>
              <a:rPr lang="en-US" altLang="zh-CN" dirty="0" smtClean="0"/>
              <a:t> arise no more than twice at night to void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smtClean="0">
                <a:solidFill>
                  <a:schemeClr val="tx2"/>
                </a:solidFill>
              </a:rPr>
              <a:t>Urgency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dirty="0" smtClean="0"/>
          </a:p>
          <a:p>
            <a:r>
              <a:rPr lang="en-US" altLang="en-US" dirty="0" smtClean="0"/>
              <a:t>The sudden desire to void</a:t>
            </a:r>
            <a:endParaRPr lang="en-US" altLang="zh-CN" b="1" dirty="0" smtClean="0">
              <a:latin typeface="Arial" pitchFamily="34" charset="0"/>
            </a:endParaRP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6200" y="3124200"/>
            <a:ext cx="2381250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 smtClean="0"/>
              <a:t>URGENCY</a:t>
            </a:r>
            <a:endParaRPr lang="en-US" altLang="zh-C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dirty="0" smtClean="0"/>
          </a:p>
          <a:p>
            <a:r>
              <a:rPr lang="en-US" altLang="zh-CN" dirty="0" smtClean="0"/>
              <a:t>The sudden desire to void, which if ignored, may result in incontinence. </a:t>
            </a:r>
          </a:p>
          <a:p>
            <a:r>
              <a:rPr lang="en-US" altLang="zh-CN" dirty="0" smtClean="0"/>
              <a:t>Bladder neck irritation or abnormal entry of urine into the proximal urethra would result in urgency.</a:t>
            </a:r>
            <a:r>
              <a:rPr lang="en-US" altLang="zh-CN" sz="2800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 smtClean="0"/>
              <a:t>HESITANCY</a:t>
            </a:r>
            <a:br>
              <a:rPr lang="en-US" altLang="zh-CN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CN" dirty="0" smtClean="0"/>
              <a:t>Difficulty in initiating </a:t>
            </a:r>
            <a:r>
              <a:rPr lang="en-US" altLang="zh-CN" dirty="0" err="1" smtClean="0"/>
              <a:t>micturition</a:t>
            </a:r>
            <a:r>
              <a:rPr lang="en-US" altLang="zh-CN" dirty="0" smtClean="0"/>
              <a:t>, known as hesitancy. </a:t>
            </a:r>
          </a:p>
          <a:p>
            <a:pPr algn="just"/>
            <a:r>
              <a:rPr lang="en-US" altLang="zh-CN" dirty="0" smtClean="0"/>
              <a:t>The usual cause is prostatic obstruction, which prevents entry of sufficient urine into the proximal urethra to initiate sphincter relaxation.</a:t>
            </a:r>
            <a:endParaRPr lang="en-US" altLang="zh-CN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 smtClean="0"/>
              <a:t>POOR URINARY STREAM</a:t>
            </a:r>
            <a:br>
              <a:rPr lang="en-US" altLang="zh-CN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n-US" altLang="zh-CN" dirty="0" smtClean="0"/>
          </a:p>
          <a:p>
            <a:pPr algn="just"/>
            <a:r>
              <a:rPr lang="en-US" altLang="zh-CN" dirty="0" smtClean="0"/>
              <a:t>When there is a urethral obstruction, such as BPH and urethral stricture, the urinary stream is reduced.  </a:t>
            </a:r>
          </a:p>
          <a:p>
            <a:pPr algn="just">
              <a:buNone/>
            </a:pPr>
            <a:r>
              <a:rPr lang="en-US" altLang="zh-CN" dirty="0" smtClean="0"/>
              <a:t> 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DISORDERS OF MICTURITION</a:t>
            </a:r>
            <a:endParaRPr lang="en-US" dirty="0"/>
          </a:p>
        </p:txBody>
      </p:sp>
      <p:pic>
        <p:nvPicPr>
          <p:cNvPr id="4" name="Picture 4"/>
          <p:cNvPicPr>
            <a:picLocks noGrp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80944" y="2291753"/>
            <a:ext cx="4382112" cy="3142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POST-MICTURITION DRIBBLING</a:t>
            </a:r>
            <a:br>
              <a:rPr lang="en-US" altLang="zh-CN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Urine flow does not cease completely at the end of </a:t>
            </a:r>
            <a:r>
              <a:rPr lang="en-US" altLang="zh-CN" dirty="0" err="1" smtClean="0"/>
              <a:t>micturition</a:t>
            </a:r>
            <a:r>
              <a:rPr lang="en-US" altLang="zh-CN" dirty="0" smtClean="0"/>
              <a:t>. </a:t>
            </a:r>
          </a:p>
          <a:p>
            <a:r>
              <a:rPr lang="en-US" altLang="zh-CN" dirty="0" smtClean="0"/>
              <a:t>This condition may result from abnormal sphincter function, voiding incompletely.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RETENTION OF URINE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CN" dirty="0" smtClean="0"/>
              <a:t>Inability to void when the  bladder is full due to the sphincter unable to relax or a proximal urethral obstruction.</a:t>
            </a:r>
          </a:p>
          <a:p>
            <a:pPr algn="just"/>
            <a:r>
              <a:rPr lang="en-US" altLang="zh-CN" dirty="0" smtClean="0">
                <a:solidFill>
                  <a:srgbClr val="FF0000"/>
                </a:solidFill>
              </a:rPr>
              <a:t>Acute retention-</a:t>
            </a:r>
            <a:r>
              <a:rPr lang="en-US" altLang="zh-CN" dirty="0" smtClean="0"/>
              <a:t>--most commonly seen in postoperative patients. </a:t>
            </a:r>
          </a:p>
          <a:p>
            <a:pPr algn="just"/>
            <a:r>
              <a:rPr lang="en-US" altLang="zh-CN" dirty="0" smtClean="0"/>
              <a:t>Other common cause are BPH, obstruction of blood clot or stones.</a:t>
            </a:r>
            <a:endParaRPr lang="en-US" altLang="zh-C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47875" y="2196306"/>
            <a:ext cx="5048250" cy="4052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RETENTION OF URINE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dirty="0" smtClean="0">
              <a:solidFill>
                <a:srgbClr val="FF0000"/>
              </a:solidFill>
            </a:endParaRPr>
          </a:p>
          <a:p>
            <a:r>
              <a:rPr lang="en-US" altLang="zh-CN" dirty="0" smtClean="0">
                <a:solidFill>
                  <a:srgbClr val="FF0000"/>
                </a:solidFill>
              </a:rPr>
              <a:t>Chronic retention-</a:t>
            </a:r>
            <a:r>
              <a:rPr lang="en-US" altLang="zh-CN" dirty="0" smtClean="0"/>
              <a:t>--abnormalities of structure or function of the bladder muscle or sphincter mechanism, or persistent urethral obstruction.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RETENTION OF URINE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In </a:t>
            </a:r>
            <a:r>
              <a:rPr lang="en-US" altLang="zh-CN" dirty="0" smtClean="0">
                <a:solidFill>
                  <a:srgbClr val="FF0000"/>
                </a:solidFill>
              </a:rPr>
              <a:t>chronic retention</a:t>
            </a:r>
            <a:r>
              <a:rPr lang="en-US" altLang="zh-CN" dirty="0" smtClean="0"/>
              <a:t>, voiding of urine is often incomplete. </a:t>
            </a:r>
          </a:p>
          <a:p>
            <a:r>
              <a:rPr lang="en-US" altLang="zh-CN" dirty="0" smtClean="0"/>
              <a:t>The bladder tend to be over distended.</a:t>
            </a:r>
          </a:p>
          <a:p>
            <a:r>
              <a:rPr lang="en-US" altLang="zh-CN" dirty="0" smtClean="0"/>
              <a:t>Bladder may show muscle hypertrophy, </a:t>
            </a:r>
            <a:r>
              <a:rPr lang="en-US" altLang="zh-CN" dirty="0" err="1" smtClean="0"/>
              <a:t>diverticula</a:t>
            </a:r>
            <a:r>
              <a:rPr lang="en-US" altLang="zh-CN" dirty="0" smtClean="0"/>
              <a:t>.</a:t>
            </a:r>
          </a:p>
          <a:p>
            <a:r>
              <a:rPr lang="en-US" altLang="zh-CN" dirty="0" smtClean="0"/>
              <a:t> Gradually  the residual volume approaches maximum bladder capacity. </a:t>
            </a:r>
            <a:endParaRPr lang="en-US" altLang="zh-CN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smtClean="0"/>
              <a:t>URINARY INCONTINENCE</a:t>
            </a:r>
            <a:r>
              <a:rPr lang="en-US" altLang="zh-CN" b="1" dirty="0" smtClean="0">
                <a:latin typeface="Arial" pitchFamily="34" charset="0"/>
              </a:rPr>
              <a:t/>
            </a:r>
            <a:br>
              <a:rPr lang="en-US" altLang="zh-CN" b="1" dirty="0" smtClean="0">
                <a:latin typeface="Arial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Stress Incontinence</a:t>
            </a:r>
          </a:p>
          <a:p>
            <a:r>
              <a:rPr lang="en-US" dirty="0" smtClean="0"/>
              <a:t>Urge Incontinence</a:t>
            </a:r>
          </a:p>
          <a:p>
            <a:r>
              <a:rPr lang="en-US" dirty="0" smtClean="0"/>
              <a:t>Overflow Incontinence</a:t>
            </a:r>
          </a:p>
          <a:p>
            <a:r>
              <a:rPr lang="en-US" dirty="0" smtClean="0"/>
              <a:t>True Incontinence</a:t>
            </a: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b="1" dirty="0" smtClean="0"/>
              <a:t>URINARY INCONTINENCE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altLang="zh-CN" dirty="0" smtClean="0">
                <a:solidFill>
                  <a:srgbClr val="FF0000"/>
                </a:solidFill>
              </a:rPr>
              <a:t>“Stress incontinence</a:t>
            </a:r>
            <a:r>
              <a:rPr lang="en-US" altLang="zh-CN" dirty="0" smtClean="0"/>
              <a:t>” </a:t>
            </a:r>
          </a:p>
          <a:p>
            <a:r>
              <a:rPr lang="en-US" altLang="zh-CN" dirty="0" smtClean="0"/>
              <a:t>Any sudden increase of pressure on the bladder ( coughing, sneezing or laughing) causes small quantities of urine to leak out.</a:t>
            </a:r>
          </a:p>
          <a:p>
            <a:r>
              <a:rPr lang="en-US" altLang="zh-CN" dirty="0" smtClean="0">
                <a:solidFill>
                  <a:schemeClr val="hlink"/>
                </a:solidFill>
              </a:rPr>
              <a:t>Women with many children damage the pelvic floor during childbirth, post-TURP, contracted and small-volume bladder, et al.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b="1" dirty="0" smtClean="0"/>
              <a:t>URINARY INCONTINENCE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altLang="zh-CN" dirty="0" smtClean="0"/>
              <a:t>“</a:t>
            </a:r>
            <a:r>
              <a:rPr lang="en-US" altLang="zh-CN" dirty="0" smtClean="0">
                <a:solidFill>
                  <a:srgbClr val="FF0000"/>
                </a:solidFill>
              </a:rPr>
              <a:t>Urgency incontinence</a:t>
            </a:r>
            <a:r>
              <a:rPr lang="en-US" altLang="zh-CN" dirty="0" smtClean="0"/>
              <a:t>”</a:t>
            </a:r>
          </a:p>
          <a:p>
            <a:r>
              <a:rPr lang="en-US" altLang="zh-CN" dirty="0" smtClean="0"/>
              <a:t>detrusor activity becomes hypersensitive so that the voiding reflex is initiated when the bladder volume is well below full capacity.(</a:t>
            </a:r>
            <a:r>
              <a:rPr lang="en-US" altLang="zh-CN" dirty="0" err="1" smtClean="0"/>
              <a:t>cyctitis,neurogenic</a:t>
            </a:r>
            <a:r>
              <a:rPr lang="en-US" altLang="zh-CN" dirty="0" smtClean="0"/>
              <a:t> bladder)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b="1" dirty="0" smtClean="0"/>
              <a:t>URINARY INCONTINENCE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altLang="zh-CN" sz="4000" dirty="0" smtClean="0"/>
              <a:t>“</a:t>
            </a:r>
            <a:r>
              <a:rPr lang="en-US" altLang="zh-CN" sz="3600" dirty="0" smtClean="0">
                <a:solidFill>
                  <a:srgbClr val="FF0000"/>
                </a:solidFill>
              </a:rPr>
              <a:t>Overflow Urinary Incontinence</a:t>
            </a:r>
            <a:r>
              <a:rPr lang="en-US" altLang="zh-CN" sz="4000" dirty="0" smtClean="0"/>
              <a:t>”</a:t>
            </a:r>
          </a:p>
          <a:p>
            <a:r>
              <a:rPr lang="en-US" altLang="zh-CN" dirty="0" smtClean="0"/>
              <a:t>overflow urinary incontinence is secondary</a:t>
            </a:r>
          </a:p>
          <a:p>
            <a:pPr>
              <a:buNone/>
            </a:pPr>
            <a:r>
              <a:rPr lang="en-US" altLang="zh-CN" dirty="0" smtClean="0"/>
              <a:t>to advanced urinary retention and high residual urine volumes,</a:t>
            </a:r>
          </a:p>
          <a:p>
            <a:r>
              <a:rPr lang="en-US" altLang="zh-CN" dirty="0" smtClean="0"/>
              <a:t>Bladder is chronically distended, and never empties completely.</a:t>
            </a:r>
          </a:p>
          <a:p>
            <a:r>
              <a:rPr lang="en-US" altLang="zh-CN" dirty="0" smtClean="0"/>
              <a:t>Urine may dribble out in small amounts as the bladder overflows.</a:t>
            </a:r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b="1" dirty="0" smtClean="0"/>
              <a:t>URINARY INCONTINENCE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altLang="zh-CN" dirty="0" smtClean="0"/>
              <a:t>“</a:t>
            </a:r>
            <a:r>
              <a:rPr lang="en-US" altLang="zh-CN" dirty="0" smtClean="0">
                <a:solidFill>
                  <a:srgbClr val="FF0000"/>
                </a:solidFill>
              </a:rPr>
              <a:t>True Incontinence</a:t>
            </a:r>
            <a:r>
              <a:rPr lang="en-US" altLang="zh-CN" dirty="0" smtClean="0"/>
              <a:t>”</a:t>
            </a:r>
          </a:p>
          <a:p>
            <a:r>
              <a:rPr lang="en-US" altLang="zh-CN" dirty="0" smtClean="0"/>
              <a:t>Refers to the involuntary loss of urine at all times and in all positions. </a:t>
            </a:r>
          </a:p>
          <a:p>
            <a:r>
              <a:rPr lang="en-US" altLang="zh-CN" dirty="0" smtClean="0"/>
              <a:t>Continuous incontinence is most commonly caused by </a:t>
            </a:r>
            <a:r>
              <a:rPr lang="en-US" altLang="zh-CN" i="1" dirty="0" smtClean="0"/>
              <a:t>damaging of the urethral sphincter  ,  Neuropathic bladder dysfunction as result of diabetes strokes , Parkinson’s disease.</a:t>
            </a:r>
            <a:endParaRPr lang="en-US" i="1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Hematospermia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dirty="0" smtClean="0"/>
          </a:p>
          <a:p>
            <a:r>
              <a:rPr lang="en-US" altLang="zh-CN" dirty="0" smtClean="0"/>
              <a:t>Refers to the presence of blood in the seminal fluid ,  </a:t>
            </a:r>
          </a:p>
          <a:p>
            <a:r>
              <a:rPr lang="en-US" altLang="zh-CN" dirty="0" smtClean="0"/>
              <a:t>Most commonly results from nonspecific inflammation of the </a:t>
            </a:r>
            <a:r>
              <a:rPr lang="en-US" altLang="zh-CN" dirty="0" err="1" smtClean="0"/>
              <a:t>urethra,prostate,and</a:t>
            </a:r>
            <a:r>
              <a:rPr lang="en-US" altLang="zh-CN" dirty="0" smtClean="0"/>
              <a:t>/or seminal vesicles</a:t>
            </a:r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Physical examination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en-US" altLang="zh-CN" dirty="0" smtClean="0"/>
          </a:p>
          <a:p>
            <a:pPr>
              <a:buFont typeface="Wingdings" pitchFamily="2" charset="2"/>
              <a:buNone/>
            </a:pPr>
            <a:r>
              <a:rPr lang="en-US" altLang="zh-CN" dirty="0" smtClean="0">
                <a:solidFill>
                  <a:srgbClr val="FF0000"/>
                </a:solidFill>
              </a:rPr>
              <a:t>hypertension</a:t>
            </a:r>
            <a:r>
              <a:rPr lang="en-US" altLang="zh-CN" dirty="0" smtClean="0"/>
              <a:t> may be a feature of </a:t>
            </a:r>
            <a:r>
              <a:rPr lang="en-US" altLang="zh-CN" dirty="0" err="1" smtClean="0"/>
              <a:t>pyelonephritis</a:t>
            </a:r>
            <a:r>
              <a:rPr lang="en-US" altLang="zh-CN" dirty="0" smtClean="0"/>
              <a:t>, renal artery </a:t>
            </a:r>
            <a:r>
              <a:rPr lang="en-US" altLang="zh-CN" dirty="0" err="1" smtClean="0"/>
              <a:t>stenosis</a:t>
            </a:r>
            <a:r>
              <a:rPr lang="en-US" altLang="zh-CN" dirty="0" smtClean="0"/>
              <a:t>, polycystic kidneys, et al.</a:t>
            </a:r>
          </a:p>
          <a:p>
            <a:pPr>
              <a:buFont typeface="Wingdings" pitchFamily="2" charset="2"/>
              <a:buNone/>
            </a:pPr>
            <a:r>
              <a:rPr lang="en-US" altLang="zh-CN" dirty="0" smtClean="0"/>
              <a:t>  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Abdominal examination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Huge </a:t>
            </a:r>
            <a:r>
              <a:rPr lang="en-US" altLang="zh-CN" dirty="0" smtClean="0">
                <a:solidFill>
                  <a:srgbClr val="FF0000"/>
                </a:solidFill>
              </a:rPr>
              <a:t>renal mass </a:t>
            </a:r>
            <a:r>
              <a:rPr lang="en-US" altLang="zh-CN" dirty="0" smtClean="0"/>
              <a:t>can be seen: </a:t>
            </a:r>
            <a:r>
              <a:rPr lang="en-US" altLang="zh-CN" dirty="0" err="1" smtClean="0"/>
              <a:t>Wilm’s</a:t>
            </a:r>
            <a:r>
              <a:rPr lang="en-US" altLang="zh-CN" dirty="0" smtClean="0"/>
              <a:t> tumors, polycystic kidney. </a:t>
            </a:r>
          </a:p>
          <a:p>
            <a:r>
              <a:rPr lang="en-US" altLang="zh-CN" dirty="0" smtClean="0"/>
              <a:t>A </a:t>
            </a:r>
            <a:r>
              <a:rPr lang="en-US" altLang="zh-CN" dirty="0" smtClean="0">
                <a:solidFill>
                  <a:srgbClr val="FF0000"/>
                </a:solidFill>
              </a:rPr>
              <a:t>lopsided bladder </a:t>
            </a:r>
            <a:r>
              <a:rPr lang="en-US" altLang="zh-CN" dirty="0" smtClean="0"/>
              <a:t>in chronic retention.</a:t>
            </a:r>
          </a:p>
          <a:p>
            <a:r>
              <a:rPr lang="en-US" altLang="zh-CN" dirty="0" smtClean="0"/>
              <a:t>A bimanual techniques: to </a:t>
            </a:r>
            <a:r>
              <a:rPr lang="en-US" altLang="zh-CN" dirty="0" smtClean="0">
                <a:solidFill>
                  <a:srgbClr val="FF0000"/>
                </a:solidFill>
              </a:rPr>
              <a:t>palpate kidney </a:t>
            </a:r>
            <a:r>
              <a:rPr lang="en-US" altLang="zh-CN" dirty="0" smtClean="0"/>
              <a:t>diseases.</a:t>
            </a:r>
          </a:p>
          <a:p>
            <a:r>
              <a:rPr lang="en-US" altLang="zh-CN" dirty="0" smtClean="0"/>
              <a:t>Lower abdomen palpation for </a:t>
            </a:r>
            <a:r>
              <a:rPr lang="en-US" altLang="zh-CN" dirty="0" smtClean="0">
                <a:solidFill>
                  <a:srgbClr val="FF0000"/>
                </a:solidFill>
              </a:rPr>
              <a:t>bladder mass</a:t>
            </a:r>
            <a:r>
              <a:rPr lang="en-US" altLang="zh-CN" dirty="0" smtClean="0"/>
              <a:t>.</a:t>
            </a:r>
          </a:p>
          <a:p>
            <a:pPr>
              <a:buFont typeface="Wingdings" pitchFamily="2" charset="2"/>
              <a:buNone/>
            </a:pPr>
            <a:r>
              <a:rPr lang="en-US" altLang="zh-CN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3250" y="1986756"/>
            <a:ext cx="2857500" cy="375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Rectal examination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In the male, the prostate is palpated  for size, shape, and consistency.</a:t>
            </a:r>
          </a:p>
          <a:p>
            <a:r>
              <a:rPr lang="en-US" altLang="zh-CN" dirty="0" smtClean="0"/>
              <a:t>On palpation, the normal prostate has a smooth surface and a firm consistency, and is divided into two lateral lobes by a midline groove.</a:t>
            </a:r>
          </a:p>
          <a:p>
            <a:r>
              <a:rPr lang="en-US" altLang="zh-CN" dirty="0" smtClean="0"/>
              <a:t>Prostatic carcinoma: irregular, hard nodules</a:t>
            </a:r>
            <a:endParaRPr 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smtClean="0"/>
              <a:t>Rectal examination</a:t>
            </a:r>
            <a:endParaRPr lang="en-US" dirty="0"/>
          </a:p>
        </p:txBody>
      </p:sp>
      <p:pic>
        <p:nvPicPr>
          <p:cNvPr id="4" name="Picture 7" descr="E:\Documents and Settings\007\桌面\4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2720181"/>
            <a:ext cx="3048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Are any blood tests likely to be helpful in 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dirty="0" smtClean="0"/>
          </a:p>
          <a:p>
            <a:r>
              <a:rPr lang="en-US" altLang="zh-CN" dirty="0" smtClean="0"/>
              <a:t>PSA for </a:t>
            </a:r>
            <a:r>
              <a:rPr lang="en-US" altLang="zh-CN" dirty="0" err="1" smtClean="0"/>
              <a:t>Pca</a:t>
            </a:r>
            <a:r>
              <a:rPr lang="en-US" altLang="zh-CN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Ultrasonography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 Valuable non-invasive technique for investigating a suspected renal mass, </a:t>
            </a:r>
            <a:r>
              <a:rPr lang="en-US" altLang="zh-CN" dirty="0" err="1" smtClean="0"/>
              <a:t>differentiatng</a:t>
            </a:r>
            <a:r>
              <a:rPr lang="en-US" altLang="zh-CN" dirty="0" smtClean="0"/>
              <a:t> solid from cystic lesions, and demonstrating dilatation of the renal pelvis.</a:t>
            </a:r>
            <a:endParaRPr 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Symptoms of urinary tract disease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525963"/>
          </a:xfrm>
        </p:spPr>
        <p:txBody>
          <a:bodyPr/>
          <a:lstStyle/>
          <a:p>
            <a:pPr algn="just"/>
            <a:r>
              <a:rPr lang="en-US" altLang="zh-CN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zh-CN" i="1" dirty="0" smtClean="0">
                <a:solidFill>
                  <a:srgbClr val="FF0000"/>
                </a:solidFill>
              </a:rPr>
              <a:t>Pain</a:t>
            </a:r>
            <a:r>
              <a:rPr lang="en-US" altLang="zh-CN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zh-CN" sz="2800" dirty="0" smtClean="0"/>
              <a:t>in the </a:t>
            </a:r>
            <a:r>
              <a:rPr lang="en-US" altLang="zh-CN" sz="2800" dirty="0" err="1" smtClean="0"/>
              <a:t>costovertebral</a:t>
            </a:r>
            <a:r>
              <a:rPr lang="en-US" altLang="zh-CN" sz="2800" dirty="0" smtClean="0"/>
              <a:t> angle</a:t>
            </a:r>
            <a:r>
              <a:rPr lang="en-US" altLang="zh-CN" dirty="0" smtClean="0"/>
              <a:t>.</a:t>
            </a:r>
          </a:p>
          <a:p>
            <a:pPr algn="just">
              <a:buClr>
                <a:schemeClr val="tx1"/>
              </a:buClr>
            </a:pPr>
            <a:r>
              <a:rPr lang="en-US" altLang="zh-CN" dirty="0" smtClean="0">
                <a:solidFill>
                  <a:srgbClr val="FF0000"/>
                </a:solidFill>
              </a:rPr>
              <a:t>Hematuria</a:t>
            </a:r>
            <a:r>
              <a:rPr lang="en-US" altLang="zh-CN" dirty="0" smtClean="0"/>
              <a:t> :</a:t>
            </a:r>
            <a:r>
              <a:rPr lang="en-US" altLang="zh-CN" sz="2800" dirty="0" smtClean="0"/>
              <a:t>passage of blood in the urine</a:t>
            </a:r>
            <a:r>
              <a:rPr lang="en-US" altLang="zh-CN" dirty="0" smtClean="0"/>
              <a:t>.</a:t>
            </a:r>
          </a:p>
          <a:p>
            <a:pPr algn="just">
              <a:buClr>
                <a:schemeClr val="tx1"/>
              </a:buClr>
            </a:pPr>
            <a:r>
              <a:rPr lang="en-US" altLang="zh-CN" dirty="0" smtClean="0"/>
              <a:t> </a:t>
            </a:r>
            <a:r>
              <a:rPr lang="en-US" altLang="zh-CN" dirty="0" smtClean="0">
                <a:solidFill>
                  <a:srgbClr val="FF0000"/>
                </a:solidFill>
              </a:rPr>
              <a:t>Dysuria</a:t>
            </a:r>
            <a:r>
              <a:rPr lang="en-US" altLang="zh-CN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:</a:t>
            </a:r>
            <a:r>
              <a:rPr lang="en-US" altLang="zh-CN" dirty="0" smtClean="0">
                <a:solidFill>
                  <a:srgbClr val="FF0000"/>
                </a:solidFill>
              </a:rPr>
              <a:t> </a:t>
            </a:r>
            <a:r>
              <a:rPr lang="en-US" altLang="zh-CN" sz="2800" dirty="0" smtClean="0"/>
              <a:t>pain associated with </a:t>
            </a:r>
            <a:r>
              <a:rPr lang="en-US" altLang="zh-CN" sz="2800" dirty="0" err="1" smtClean="0"/>
              <a:t>micturition</a:t>
            </a:r>
            <a:r>
              <a:rPr lang="en-US" altLang="zh-CN" dirty="0" smtClean="0"/>
              <a:t>.</a:t>
            </a:r>
          </a:p>
          <a:p>
            <a:pPr algn="just">
              <a:buClr>
                <a:schemeClr val="tx1"/>
              </a:buClr>
            </a:pPr>
            <a:r>
              <a:rPr lang="en-US" altLang="zh-CN" dirty="0" smtClean="0"/>
              <a:t> </a:t>
            </a:r>
            <a:r>
              <a:rPr lang="en-US" altLang="zh-CN" dirty="0" smtClean="0">
                <a:solidFill>
                  <a:srgbClr val="FF0000"/>
                </a:solidFill>
              </a:rPr>
              <a:t>LUTS</a:t>
            </a:r>
            <a:r>
              <a:rPr lang="en-US" altLang="zh-CN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Symptoms of urinary tract disease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Clr>
                <a:schemeClr val="tx1"/>
              </a:buClr>
            </a:pPr>
            <a:r>
              <a:rPr lang="en-US" altLang="zh-CN" dirty="0" smtClean="0">
                <a:solidFill>
                  <a:srgbClr val="FF0000"/>
                </a:solidFill>
              </a:rPr>
              <a:t>Urinary Retention</a:t>
            </a:r>
            <a:r>
              <a:rPr lang="en-US" altLang="zh-CN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pPr algn="just">
              <a:buClr>
                <a:schemeClr val="tx1"/>
              </a:buClr>
            </a:pPr>
            <a:r>
              <a:rPr lang="en-US" altLang="zh-CN" dirty="0" smtClean="0">
                <a:solidFill>
                  <a:srgbClr val="FF0000"/>
                </a:solidFill>
              </a:rPr>
              <a:t>Urinary Incontinence</a:t>
            </a:r>
            <a:r>
              <a:rPr lang="en-US" altLang="zh-CN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pPr algn="just">
              <a:buClr>
                <a:schemeClr val="tx1"/>
              </a:buClr>
            </a:pPr>
            <a:r>
              <a:rPr lang="en-US" altLang="zh-CN" dirty="0" err="1" smtClean="0">
                <a:solidFill>
                  <a:srgbClr val="FF0000"/>
                </a:solidFill>
              </a:rPr>
              <a:t>Pneumaturia</a:t>
            </a:r>
            <a:r>
              <a:rPr lang="en-US" altLang="zh-CN" dirty="0" smtClean="0"/>
              <a:t> :</a:t>
            </a:r>
            <a:r>
              <a:rPr lang="en-US" altLang="zh-CN" sz="2800" dirty="0" smtClean="0"/>
              <a:t>passage of bowel gas in the urine  </a:t>
            </a:r>
          </a:p>
          <a:p>
            <a:pPr algn="just">
              <a:buClr>
                <a:schemeClr val="tx1"/>
              </a:buClr>
            </a:pPr>
            <a:r>
              <a:rPr lang="en-US" altLang="zh-CN" dirty="0" err="1" smtClean="0">
                <a:solidFill>
                  <a:srgbClr val="FF0000"/>
                </a:solidFill>
              </a:rPr>
              <a:t>Hemospermia</a:t>
            </a:r>
            <a:r>
              <a:rPr lang="en-US" altLang="zh-CN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:</a:t>
            </a:r>
            <a:r>
              <a:rPr lang="en-US" altLang="zh-CN" dirty="0" smtClean="0"/>
              <a:t> </a:t>
            </a:r>
            <a:r>
              <a:rPr lang="en-US" altLang="zh-CN" sz="2800" dirty="0" smtClean="0"/>
              <a:t>passage of blood in the semen.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  <a:buNone/>
            </a:pPr>
            <a:r>
              <a:rPr lang="en-US" altLang="zh-CN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“</a:t>
            </a:r>
            <a:r>
              <a:rPr lang="en-US" altLang="zh-CN" dirty="0" smtClean="0">
                <a:solidFill>
                  <a:srgbClr val="FF0000"/>
                </a:solidFill>
              </a:rPr>
              <a:t>Dull Pain”</a:t>
            </a:r>
          </a:p>
          <a:p>
            <a:pPr algn="just">
              <a:lnSpc>
                <a:spcPct val="90000"/>
              </a:lnSpc>
            </a:pPr>
            <a:endParaRPr lang="en-US" altLang="zh-CN" dirty="0" smtClean="0">
              <a:solidFill>
                <a:srgbClr val="FF0000"/>
              </a:solidFill>
            </a:endParaRPr>
          </a:p>
          <a:p>
            <a:pPr algn="just">
              <a:lnSpc>
                <a:spcPct val="90000"/>
              </a:lnSpc>
            </a:pPr>
            <a:r>
              <a:rPr lang="en-US" altLang="zh-CN" dirty="0" smtClean="0">
                <a:solidFill>
                  <a:srgbClr val="FF0000"/>
                </a:solidFill>
              </a:rPr>
              <a:t>Pain in the renal angle</a:t>
            </a:r>
            <a:r>
              <a:rPr lang="en-US" altLang="zh-CN" dirty="0" smtClean="0"/>
              <a:t>, </a:t>
            </a:r>
            <a:r>
              <a:rPr lang="en-US" altLang="zh-CN" dirty="0" smtClean="0">
                <a:solidFill>
                  <a:schemeClr val="hlink"/>
                </a:solidFill>
              </a:rPr>
              <a:t>the posterior space between the lowest rib and the iliac crest</a:t>
            </a:r>
            <a:endParaRPr lang="en-US" altLang="zh-CN" dirty="0" smtClean="0"/>
          </a:p>
          <a:p>
            <a:pPr algn="just">
              <a:lnSpc>
                <a:spcPct val="90000"/>
              </a:lnSpc>
            </a:pPr>
            <a:r>
              <a:rPr lang="en-US" altLang="zh-CN" dirty="0" smtClean="0"/>
              <a:t>Renal inflammation ,renal stones, tumors or polycystic disease may cause </a:t>
            </a:r>
            <a:r>
              <a:rPr lang="en-US" altLang="zh-CN" dirty="0" smtClean="0">
                <a:solidFill>
                  <a:srgbClr val="FF0000"/>
                </a:solidFill>
              </a:rPr>
              <a:t>dull</a:t>
            </a:r>
            <a:r>
              <a:rPr lang="en-US" altLang="zh-CN" dirty="0" smtClean="0"/>
              <a:t> and </a:t>
            </a:r>
            <a:r>
              <a:rPr lang="en-US" altLang="zh-CN" dirty="0" smtClean="0">
                <a:solidFill>
                  <a:srgbClr val="FF0000"/>
                </a:solidFill>
              </a:rPr>
              <a:t>persistent</a:t>
            </a:r>
            <a:r>
              <a:rPr lang="en-US" altLang="zh-CN" dirty="0" smtClean="0"/>
              <a:t> loin pain even without obstruction.</a:t>
            </a:r>
          </a:p>
          <a:p>
            <a:pPr algn="just">
              <a:lnSpc>
                <a:spcPct val="90000"/>
              </a:lnSpc>
            </a:pPr>
            <a:r>
              <a:rPr lang="en-US" altLang="zh-CN" dirty="0" smtClean="0"/>
              <a:t>This area may also be tender to palpation or percussion.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In acute infections such as </a:t>
            </a:r>
            <a:r>
              <a:rPr lang="en-US" altLang="zh-CN" dirty="0" err="1" smtClean="0"/>
              <a:t>pyelonephritis</a:t>
            </a:r>
            <a:r>
              <a:rPr lang="en-US" altLang="zh-CN" dirty="0" smtClean="0"/>
              <a:t> or bladder infection, renal stone the pain is more severe and is usually associated with systemic features and disorders of </a:t>
            </a:r>
            <a:r>
              <a:rPr lang="en-US" altLang="zh-CN" dirty="0" err="1" smtClean="0"/>
              <a:t>micturition</a:t>
            </a:r>
            <a:r>
              <a:rPr lang="en-US" altLang="zh-CN" dirty="0" smtClean="0"/>
              <a:t> 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altLang="zh-CN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“</a:t>
            </a:r>
            <a:r>
              <a:rPr lang="en-US" altLang="zh-CN" dirty="0" smtClean="0">
                <a:solidFill>
                  <a:srgbClr val="FF0000"/>
                </a:solidFill>
              </a:rPr>
              <a:t>Renal Colic</a:t>
            </a:r>
            <a:r>
              <a:rPr lang="en-US" altLang="zh-CN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”</a:t>
            </a:r>
          </a:p>
          <a:p>
            <a:pPr algn="ctr">
              <a:buNone/>
            </a:pPr>
            <a:endParaRPr lang="en-US" altLang="zh-CN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altLang="zh-CN" dirty="0" smtClean="0"/>
              <a:t>Acute obstruction and distension of the </a:t>
            </a:r>
            <a:r>
              <a:rPr lang="en-US" altLang="zh-CN" dirty="0" err="1" smtClean="0"/>
              <a:t>pelvicalyceal</a:t>
            </a:r>
            <a:r>
              <a:rPr lang="en-US" altLang="zh-CN" dirty="0" smtClean="0"/>
              <a:t> system produces excruciating loin pain which often radiates to the groin ,scrotum or labium.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1235</Words>
  <Application>Microsoft Office PowerPoint</Application>
  <PresentationFormat>On-screen Show (4:3)</PresentationFormat>
  <Paragraphs>165</Paragraphs>
  <Slides>45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Signs and Symptoms of Urinary Tract Disorders</vt:lpstr>
      <vt:lpstr>اهداف </vt:lpstr>
      <vt:lpstr>PowerPoint Presentation</vt:lpstr>
      <vt:lpstr>PowerPoint Presentation</vt:lpstr>
      <vt:lpstr>Symptoms of urinary tract disease</vt:lpstr>
      <vt:lpstr>Symptoms of urinary tract disease</vt:lpstr>
      <vt:lpstr>Pain</vt:lpstr>
      <vt:lpstr>Pain</vt:lpstr>
      <vt:lpstr>Pain</vt:lpstr>
      <vt:lpstr>HAEMATURIA</vt:lpstr>
      <vt:lpstr>HAEMATURIA</vt:lpstr>
      <vt:lpstr>HAEMATURIA</vt:lpstr>
      <vt:lpstr>CAUSES OF HAEMATURIA</vt:lpstr>
      <vt:lpstr>DIAGNOSTIC FEATURES OF HAEMATURIA</vt:lpstr>
      <vt:lpstr>DIAGNOSTIC FEATURES OF HAEMATURIA</vt:lpstr>
      <vt:lpstr>DIAGNOSTIC FEATURES OF HAEMATURIA</vt:lpstr>
      <vt:lpstr>DISORDERS OF MICTURITION </vt:lpstr>
      <vt:lpstr>DYSURIA</vt:lpstr>
      <vt:lpstr>PowerPoint Presentation</vt:lpstr>
      <vt:lpstr>Frequency</vt:lpstr>
      <vt:lpstr>Frequency</vt:lpstr>
      <vt:lpstr> NOCTURIA </vt:lpstr>
      <vt:lpstr>Urgency</vt:lpstr>
      <vt:lpstr>URGENCY</vt:lpstr>
      <vt:lpstr> HESITANCY </vt:lpstr>
      <vt:lpstr> POOR URINARY STREAM </vt:lpstr>
      <vt:lpstr>DISORDERS OF MICTURITION</vt:lpstr>
      <vt:lpstr>POST-MICTURITION DRIBBLING </vt:lpstr>
      <vt:lpstr>RETENTION OF URINE</vt:lpstr>
      <vt:lpstr>RETENTION OF URINE</vt:lpstr>
      <vt:lpstr>RETENTION OF URINE</vt:lpstr>
      <vt:lpstr>URINARY INCONTINENCE </vt:lpstr>
      <vt:lpstr>URINARY INCONTINENCE </vt:lpstr>
      <vt:lpstr>URINARY INCONTINENCE </vt:lpstr>
      <vt:lpstr>URINARY INCONTINENCE </vt:lpstr>
      <vt:lpstr>URINARY INCONTINENCE </vt:lpstr>
      <vt:lpstr>Hematospermia</vt:lpstr>
      <vt:lpstr>Physical examination</vt:lpstr>
      <vt:lpstr>Abdominal examination</vt:lpstr>
      <vt:lpstr>Rectal examination</vt:lpstr>
      <vt:lpstr>Rectal examination</vt:lpstr>
      <vt:lpstr>Are any blood tests likely to be helpful in diagnosis</vt:lpstr>
      <vt:lpstr>Ultrasonography</vt:lpstr>
      <vt:lpstr>PowerPoint Presentation</vt:lpstr>
      <vt:lpstr>PowerPoint Presentation</vt:lpstr>
    </vt:vector>
  </TitlesOfParts>
  <Company>Gerdoo.net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Symptoms and Signs of Urinary Tract Disorders</dc:title>
  <dc:creator>Amjadi</dc:creator>
  <cp:lastModifiedBy>user</cp:lastModifiedBy>
  <cp:revision>23</cp:revision>
  <dcterms:created xsi:type="dcterms:W3CDTF">2012-11-29T20:06:11Z</dcterms:created>
  <dcterms:modified xsi:type="dcterms:W3CDTF">2017-02-21T05:31:11Z</dcterms:modified>
</cp:coreProperties>
</file>