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2"/>
  </p:notesMasterIdLst>
  <p:sldIdLst>
    <p:sldId id="256" r:id="rId2"/>
    <p:sldId id="337" r:id="rId3"/>
    <p:sldId id="332" r:id="rId4"/>
    <p:sldId id="291" r:id="rId5"/>
    <p:sldId id="292" r:id="rId6"/>
    <p:sldId id="293" r:id="rId7"/>
    <p:sldId id="297" r:id="rId8"/>
    <p:sldId id="336" r:id="rId9"/>
    <p:sldId id="279" r:id="rId10"/>
    <p:sldId id="280" r:id="rId11"/>
    <p:sldId id="282" r:id="rId12"/>
    <p:sldId id="310" r:id="rId13"/>
    <p:sldId id="257" r:id="rId14"/>
    <p:sldId id="294" r:id="rId15"/>
    <p:sldId id="295" r:id="rId16"/>
    <p:sldId id="296" r:id="rId17"/>
    <p:sldId id="298" r:id="rId18"/>
    <p:sldId id="299" r:id="rId19"/>
    <p:sldId id="304" r:id="rId20"/>
    <p:sldId id="306" r:id="rId21"/>
    <p:sldId id="308" r:id="rId22"/>
    <p:sldId id="260" r:id="rId23"/>
    <p:sldId id="261" r:id="rId24"/>
    <p:sldId id="263" r:id="rId25"/>
    <p:sldId id="264" r:id="rId26"/>
    <p:sldId id="265" r:id="rId27"/>
    <p:sldId id="266" r:id="rId28"/>
    <p:sldId id="267" r:id="rId29"/>
    <p:sldId id="269" r:id="rId30"/>
    <p:sldId id="270" r:id="rId31"/>
    <p:sldId id="271" r:id="rId32"/>
    <p:sldId id="320" r:id="rId33"/>
    <p:sldId id="281" r:id="rId34"/>
    <p:sldId id="330" r:id="rId35"/>
    <p:sldId id="274" r:id="rId36"/>
    <p:sldId id="275" r:id="rId37"/>
    <p:sldId id="309" r:id="rId38"/>
    <p:sldId id="335" r:id="rId39"/>
    <p:sldId id="314" r:id="rId40"/>
    <p:sldId id="315" r:id="rId41"/>
    <p:sldId id="316" r:id="rId42"/>
    <p:sldId id="284" r:id="rId43"/>
    <p:sldId id="285" r:id="rId44"/>
    <p:sldId id="286" r:id="rId45"/>
    <p:sldId id="288" r:id="rId46"/>
    <p:sldId id="289" r:id="rId47"/>
    <p:sldId id="290" r:id="rId48"/>
    <p:sldId id="311" r:id="rId49"/>
    <p:sldId id="318" r:id="rId50"/>
    <p:sldId id="312" r:id="rId51"/>
    <p:sldId id="319" r:id="rId52"/>
    <p:sldId id="321" r:id="rId53"/>
    <p:sldId id="322" r:id="rId54"/>
    <p:sldId id="313" r:id="rId55"/>
    <p:sldId id="325" r:id="rId56"/>
    <p:sldId id="326" r:id="rId57"/>
    <p:sldId id="327" r:id="rId58"/>
    <p:sldId id="328" r:id="rId59"/>
    <p:sldId id="324" r:id="rId60"/>
    <p:sldId id="31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6" autoAdjust="0"/>
    <p:restoredTop sz="94660"/>
  </p:normalViewPr>
  <p:slideViewPr>
    <p:cSldViewPr>
      <p:cViewPr>
        <p:scale>
          <a:sx n="90" d="100"/>
          <a:sy n="90" d="100"/>
        </p:scale>
        <p:origin x="-85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87078-C72C-46AC-BF59-CA5B26EFDEC7}" type="datetimeFigureOut">
              <a:rPr lang="en-US" smtClean="0"/>
              <a:pPr/>
              <a:t>2/20/2017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6EE77-75DC-4C1D-8745-B82850796F42}" type="slidenum">
              <a:rPr lang="en-US" smtClean="0"/>
              <a:pPr/>
              <a:t>‹#›</a:t>
            </a:fld>
            <a:endParaRPr lang="en-US" dirty="0"/>
          </a:p>
        </p:txBody>
      </p:sp>
    </p:spTree>
    <p:extLst>
      <p:ext uri="{BB962C8B-B14F-4D97-AF65-F5344CB8AC3E}">
        <p14:creationId xmlns:p14="http://schemas.microsoft.com/office/powerpoint/2010/main" val="152970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22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Indiana Pouch Reservoir:</a:t>
            </a:r>
            <a:r>
              <a:rPr lang="en-US" dirty="0" smtClean="0"/>
              <a:t> A pouch made out of portions of intestines stores urine until it is drained via a catheter inserted through the stoma.</a:t>
            </a:r>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44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Radical Cystectomy with Ileal Conduit Urinary Diversion</a:t>
            </a:r>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45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47</a:t>
            </a:fld>
            <a:endParaRPr lang="en-US" dirty="0"/>
          </a:p>
        </p:txBody>
      </p:sp>
    </p:spTree>
    <p:extLst>
      <p:ext uri="{BB962C8B-B14F-4D97-AF65-F5344CB8AC3E}">
        <p14:creationId xmlns:p14="http://schemas.microsoft.com/office/powerpoint/2010/main" val="219469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Bladder augmentation,  AUS</a:t>
            </a:r>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48</a:t>
            </a:fld>
            <a:endParaRPr lang="en-US" dirty="0"/>
          </a:p>
        </p:txBody>
      </p:sp>
    </p:spTree>
    <p:extLst>
      <p:ext uri="{BB962C8B-B14F-4D97-AF65-F5344CB8AC3E}">
        <p14:creationId xmlns:p14="http://schemas.microsoft.com/office/powerpoint/2010/main" val="260047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Botox Injections</a:t>
            </a:r>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51</a:t>
            </a:fld>
            <a:endParaRPr lang="en-US" dirty="0"/>
          </a:p>
        </p:txBody>
      </p:sp>
    </p:spTree>
    <p:extLst>
      <p:ext uri="{BB962C8B-B14F-4D97-AF65-F5344CB8AC3E}">
        <p14:creationId xmlns:p14="http://schemas.microsoft.com/office/powerpoint/2010/main" val="1757706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Voiding</a:t>
            </a:r>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52</a:t>
            </a:fld>
            <a:endParaRPr lang="en-US" dirty="0"/>
          </a:p>
        </p:txBody>
      </p:sp>
    </p:spTree>
    <p:extLst>
      <p:ext uri="{BB962C8B-B14F-4D97-AF65-F5344CB8AC3E}">
        <p14:creationId xmlns:p14="http://schemas.microsoft.com/office/powerpoint/2010/main" val="344682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CT images of Bladder Wall</a:t>
            </a:r>
            <a:r>
              <a:rPr lang="en-US" baseline="0" dirty="0" smtClean="0"/>
              <a:t> Thickening</a:t>
            </a:r>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Bilateral</a:t>
            </a:r>
            <a:r>
              <a:rPr lang="en-US" baseline="0" dirty="0" smtClean="0"/>
              <a:t> Bladder Diverticulia</a:t>
            </a:r>
          </a:p>
          <a:p>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24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a:t>
            </a:r>
            <a:r>
              <a:rPr lang="en-US" dirty="0" smtClean="0"/>
              <a:t>paraplegia from a spinal cord injury at T1 level. This image taken from an IVP series shows contrast filling the bladder which has indwelling catheter in it. The elongated and pointed configuration of the bladder is the classic “pine-cone” or “Christmas tree” appearance of a severe neurogenic bladder.</a:t>
            </a:r>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25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Micturating cystourethrogram in an adult patient with known spina bifida and deteriorating renal function. The bladder is irregular, in keeping with a neurogenic bladder. There is free reflux seen in the left ureter(arrow). </a:t>
            </a:r>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27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CT of bilateral hydronephrosis</a:t>
            </a:r>
          </a:p>
          <a:p>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28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Neurogenic Bladder</a:t>
            </a:r>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36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Urostomy and Continent Urinary Diversion</a:t>
            </a:r>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42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Ileal Conduit Urinary Diversion:</a:t>
            </a:r>
            <a:r>
              <a:rPr lang="en-US" dirty="0" smtClean="0"/>
              <a:t> A segment of the intestine directs urine through a stoma into an external collecting bag.</a:t>
            </a:r>
            <a:endParaRPr lang="en-US" dirty="0"/>
          </a:p>
        </p:txBody>
      </p:sp>
      <p:sp>
        <p:nvSpPr>
          <p:cNvPr id="4" name="Slide Number Placeholder 3"/>
          <p:cNvSpPr>
            <a:spLocks noGrp="1"/>
          </p:cNvSpPr>
          <p:nvPr>
            <p:ph type="sldNum" sz="quarter" idx="10"/>
          </p:nvPr>
        </p:nvSpPr>
        <p:spPr/>
        <p:txBody>
          <a:bodyPr/>
          <a:lstStyle/>
          <a:p>
            <a:fld id="{6116EE77-75DC-4C1D-8745-B82850796F42}" type="slidenum">
              <a:rPr lang="en-US" smtClean="0"/>
              <a:pPr/>
              <a:t>43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A869FF5-3C04-491A-9467-463BAB3690D9}" type="datetimeFigureOut">
              <a:rPr lang="en-US" smtClean="0"/>
              <a:pPr/>
              <a:t>2/20/2017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90C5047-01CB-4519-A298-17992C3A7FB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869FF5-3C04-491A-9467-463BAB3690D9}" type="datetimeFigureOut">
              <a:rPr lang="en-US" smtClean="0"/>
              <a:pPr/>
              <a:t>2/20/2017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90C5047-01CB-4519-A298-17992C3A7FB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869FF5-3C04-491A-9467-463BAB3690D9}" type="datetimeFigureOut">
              <a:rPr lang="en-US" smtClean="0"/>
              <a:pPr/>
              <a:t>2/20/2017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90C5047-01CB-4519-A298-17992C3A7FB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869FF5-3C04-491A-9467-463BAB3690D9}" type="datetimeFigureOut">
              <a:rPr lang="en-US" smtClean="0"/>
              <a:pPr/>
              <a:t>2/20/2017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90C5047-01CB-4519-A298-17992C3A7FB4}"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A869FF5-3C04-491A-9467-463BAB3690D9}" type="datetimeFigureOut">
              <a:rPr lang="en-US" smtClean="0"/>
              <a:pPr/>
              <a:t>2/20/2017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90C5047-01CB-4519-A298-17992C3A7FB4}"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A869FF5-3C04-491A-9467-463BAB3690D9}" type="datetimeFigureOut">
              <a:rPr lang="en-US" smtClean="0"/>
              <a:pPr/>
              <a:t>2/20/2017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90C5047-01CB-4519-A298-17992C3A7FB4}"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869FF5-3C04-491A-9467-463BAB3690D9}" type="datetimeFigureOut">
              <a:rPr lang="en-US" smtClean="0"/>
              <a:pPr/>
              <a:t>2/20/2017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90C5047-01CB-4519-A298-17992C3A7FB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A869FF5-3C04-491A-9467-463BAB3690D9}" type="datetimeFigureOut">
              <a:rPr lang="en-US" smtClean="0"/>
              <a:pPr/>
              <a:t>2/20/2017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90C5047-01CB-4519-A298-17992C3A7FB4}"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A869FF5-3C04-491A-9467-463BAB3690D9}" type="datetimeFigureOut">
              <a:rPr lang="en-US" smtClean="0"/>
              <a:pPr/>
              <a:t>2/20/2017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90C5047-01CB-4519-A298-17992C3A7FB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A869FF5-3C04-491A-9467-463BAB3690D9}" type="datetimeFigureOut">
              <a:rPr lang="en-US" smtClean="0"/>
              <a:pPr/>
              <a:t>2/20/2017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90C5047-01CB-4519-A298-17992C3A7FB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A869FF5-3C04-491A-9467-463BAB3690D9}" type="datetimeFigureOut">
              <a:rPr lang="en-US" smtClean="0"/>
              <a:pPr/>
              <a:t>2/20/2017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90C5047-01CB-4519-A298-17992C3A7FB4}"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A869FF5-3C04-491A-9467-463BAB3690D9}" type="datetimeFigureOut">
              <a:rPr lang="en-US" smtClean="0"/>
              <a:pPr/>
              <a:t>2/20/2017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90C5047-01CB-4519-A298-17992C3A7FB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chrp.org/empowering/Normal-bladder_male_lg.jp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NEUROGENIC BLADDER</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S </a:t>
            </a:r>
            <a:r>
              <a:rPr lang="en-US" dirty="0" err="1" smtClean="0"/>
              <a:t>Hajebrahimi</a:t>
            </a:r>
            <a:r>
              <a:rPr lang="en-US" dirty="0" smtClean="0"/>
              <a:t> MD</a:t>
            </a:r>
          </a:p>
          <a:p>
            <a:r>
              <a:rPr lang="en-US" dirty="0" smtClean="0"/>
              <a:t>Professor of Urology Department</a:t>
            </a:r>
          </a:p>
          <a:p>
            <a:r>
              <a:rPr lang="en-US" smtClean="0"/>
              <a:t>TUMS</a:t>
            </a:r>
          </a:p>
          <a:p>
            <a:endParaRPr lang="en-US" dirty="0"/>
          </a:p>
        </p:txBody>
      </p:sp>
    </p:spTree>
    <p:extLst>
      <p:ext uri="{BB962C8B-B14F-4D97-AF65-F5344CB8AC3E}">
        <p14:creationId xmlns:p14="http://schemas.microsoft.com/office/powerpoint/2010/main" val="869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pi.ning.com/files/bVn0yeV6fxfnSDei6s5m1icomnEXvL8Wth4AwB9VufCBHWUmTo7lODGseX64q0k1HcT8Q6wlHIhRiwjOGRDSIAWM-vqYjxdK/rajneesh1.jpg"/>
          <p:cNvPicPr>
            <a:picLocks noChangeAspect="1" noChangeArrowheads="1"/>
          </p:cNvPicPr>
          <p:nvPr/>
        </p:nvPicPr>
        <p:blipFill>
          <a:blip r:embed="rId2"/>
          <a:srcRect/>
          <a:stretch>
            <a:fillRect/>
          </a:stretch>
        </p:blipFill>
        <p:spPr bwMode="auto">
          <a:xfrm>
            <a:off x="2057400" y="304800"/>
            <a:ext cx="5222875" cy="63785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merckmanuals.com/media/professional/figures/GU_micturition.gif"/>
          <p:cNvPicPr>
            <a:picLocks noChangeAspect="1" noChangeArrowheads="1"/>
          </p:cNvPicPr>
          <p:nvPr/>
        </p:nvPicPr>
        <p:blipFill>
          <a:blip r:embed="rId2"/>
          <a:srcRect/>
          <a:stretch>
            <a:fillRect/>
          </a:stretch>
        </p:blipFill>
        <p:spPr bwMode="auto">
          <a:xfrm>
            <a:off x="2133600" y="762000"/>
            <a:ext cx="4868863" cy="54070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816274.fig.001"/>
          <p:cNvPicPr>
            <a:picLocks noChangeAspect="1" noChangeArrowheads="1"/>
          </p:cNvPicPr>
          <p:nvPr/>
        </p:nvPicPr>
        <p:blipFill>
          <a:blip r:embed="rId2"/>
          <a:srcRect/>
          <a:stretch>
            <a:fillRect/>
          </a:stretch>
        </p:blipFill>
        <p:spPr bwMode="auto">
          <a:xfrm>
            <a:off x="1295400" y="193674"/>
            <a:ext cx="6858000" cy="66643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t="1351" b="1351"/>
          <a:stretch>
            <a:fillRect/>
          </a:stretch>
        </p:blipFill>
        <p:spPr bwMode="auto">
          <a:xfrm>
            <a:off x="1524000" y="990600"/>
            <a:ext cx="7620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298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Underactive– damage to the spinal cord due to spinal cord lesions. These bladders are distended with overflow.</a:t>
            </a:r>
          </a:p>
          <a:p>
            <a:endParaRPr lang="en-US" dirty="0"/>
          </a:p>
          <a:p>
            <a:r>
              <a:rPr lang="en-US" dirty="0" smtClean="0"/>
              <a:t>Overactive– caused by brain or upper spinal cord damage that result in paraplegia or quadriplegia.  These bladders do not distend and leak.</a:t>
            </a:r>
          </a:p>
          <a:p>
            <a:endParaRPr lang="en-US" dirty="0"/>
          </a:p>
        </p:txBody>
      </p:sp>
      <p:sp>
        <p:nvSpPr>
          <p:cNvPr id="2" name="Title 1"/>
          <p:cNvSpPr>
            <a:spLocks noGrp="1"/>
          </p:cNvSpPr>
          <p:nvPr>
            <p:ph type="title"/>
          </p:nvPr>
        </p:nvSpPr>
        <p:spPr/>
        <p:txBody>
          <a:bodyPr/>
          <a:lstStyle/>
          <a:p>
            <a:r>
              <a:rPr lang="en-US" dirty="0" smtClean="0"/>
              <a:t>Neurogenic Bladder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Symptoms:</a:t>
            </a:r>
          </a:p>
          <a:p>
            <a:pPr lvl="1"/>
            <a:r>
              <a:rPr lang="en-US" dirty="0" smtClean="0"/>
              <a:t>UTI</a:t>
            </a:r>
          </a:p>
          <a:p>
            <a:pPr lvl="1"/>
            <a:r>
              <a:rPr lang="en-US" dirty="0" smtClean="0"/>
              <a:t>Stone disease</a:t>
            </a:r>
          </a:p>
          <a:p>
            <a:pPr lvl="1"/>
            <a:r>
              <a:rPr lang="en-US" dirty="0" smtClean="0"/>
              <a:t>Incontinence</a:t>
            </a:r>
          </a:p>
          <a:p>
            <a:pPr lvl="1"/>
            <a:r>
              <a:rPr lang="en-US" dirty="0" smtClean="0"/>
              <a:t>Fever</a:t>
            </a:r>
          </a:p>
          <a:p>
            <a:pPr lvl="1"/>
            <a:r>
              <a:rPr lang="en-US" dirty="0" smtClean="0"/>
              <a:t>Chills</a:t>
            </a:r>
          </a:p>
          <a:p>
            <a:pPr lvl="1"/>
            <a:r>
              <a:rPr lang="en-US" dirty="0" smtClean="0"/>
              <a:t>Hematuria</a:t>
            </a:r>
          </a:p>
          <a:p>
            <a:pPr lvl="1"/>
            <a:r>
              <a:rPr lang="en-US" dirty="0" smtClean="0"/>
              <a:t>Kidney injury</a:t>
            </a:r>
            <a:endParaRPr lang="en-US" dirty="0"/>
          </a:p>
          <a:p>
            <a:endParaRPr lang="en-US" dirty="0"/>
          </a:p>
        </p:txBody>
      </p:sp>
      <p:sp>
        <p:nvSpPr>
          <p:cNvPr id="2" name="Title 1"/>
          <p:cNvSpPr>
            <a:spLocks noGrp="1"/>
          </p:cNvSpPr>
          <p:nvPr>
            <p:ph type="title"/>
          </p:nvPr>
        </p:nvSpPr>
        <p:spPr/>
        <p:txBody>
          <a:bodyPr/>
          <a:lstStyle/>
          <a:p>
            <a:r>
              <a:rPr lang="en-US" dirty="0" smtClean="0"/>
              <a:t>Neurogenic Bladder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Clinical presentations</a:t>
            </a:r>
          </a:p>
          <a:p>
            <a:pPr lvl="1"/>
            <a:r>
              <a:rPr lang="en-US" dirty="0" smtClean="0"/>
              <a:t>Frequency</a:t>
            </a:r>
          </a:p>
          <a:p>
            <a:pPr lvl="1"/>
            <a:r>
              <a:rPr lang="en-US" dirty="0" smtClean="0"/>
              <a:t>Nocturia</a:t>
            </a:r>
          </a:p>
          <a:p>
            <a:pPr lvl="1"/>
            <a:r>
              <a:rPr lang="en-US" dirty="0" smtClean="0"/>
              <a:t>Incontinence  - urge, over flow</a:t>
            </a:r>
          </a:p>
          <a:p>
            <a:pPr lvl="1"/>
            <a:r>
              <a:rPr lang="en-US" dirty="0" smtClean="0"/>
              <a:t>UTI</a:t>
            </a:r>
          </a:p>
          <a:p>
            <a:pPr lvl="1"/>
            <a:r>
              <a:rPr lang="en-US" dirty="0" smtClean="0"/>
              <a:t>Retention</a:t>
            </a:r>
          </a:p>
          <a:p>
            <a:pPr lvl="1">
              <a:buNone/>
            </a:pPr>
            <a:endParaRPr lang="en-US" dirty="0"/>
          </a:p>
          <a:p>
            <a:pPr lvl="1">
              <a:buNone/>
            </a:pPr>
            <a:endParaRPr lang="en-US" dirty="0" smtClean="0"/>
          </a:p>
          <a:p>
            <a:pPr lvl="1"/>
            <a:endParaRPr lang="en-US" dirty="0"/>
          </a:p>
          <a:p>
            <a:pPr lvl="1"/>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Neurogenic Bladder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25963"/>
          </a:xfrm>
        </p:spPr>
        <p:txBody>
          <a:bodyPr/>
          <a:lstStyle/>
          <a:p>
            <a:r>
              <a:rPr lang="en-US" dirty="0" err="1" smtClean="0"/>
              <a:t>Hyperreflexic</a:t>
            </a:r>
            <a:r>
              <a:rPr lang="en-US" dirty="0" smtClean="0"/>
              <a:t>--------------------</a:t>
            </a:r>
            <a:r>
              <a:rPr lang="en-US" dirty="0" err="1" smtClean="0"/>
              <a:t>Neurogenic</a:t>
            </a:r>
            <a:r>
              <a:rPr lang="en-US" dirty="0" smtClean="0"/>
              <a:t> DO</a:t>
            </a:r>
          </a:p>
          <a:p>
            <a:endParaRPr lang="en-US" dirty="0"/>
          </a:p>
          <a:p>
            <a:r>
              <a:rPr lang="en-US" dirty="0" err="1" smtClean="0"/>
              <a:t>Hyporeflexic</a:t>
            </a:r>
            <a:r>
              <a:rPr lang="en-US" dirty="0" smtClean="0"/>
              <a:t> --------------------Impaired contractility</a:t>
            </a:r>
          </a:p>
          <a:p>
            <a:endParaRPr lang="en-US" dirty="0"/>
          </a:p>
          <a:p>
            <a:r>
              <a:rPr lang="en-US" dirty="0" smtClean="0"/>
              <a:t>Areflexic </a:t>
            </a:r>
            <a:endParaRPr lang="en-US" dirty="0"/>
          </a:p>
        </p:txBody>
      </p:sp>
      <p:sp>
        <p:nvSpPr>
          <p:cNvPr id="2" name="Title 1"/>
          <p:cNvSpPr>
            <a:spLocks noGrp="1"/>
          </p:cNvSpPr>
          <p:nvPr>
            <p:ph type="title"/>
          </p:nvPr>
        </p:nvSpPr>
        <p:spPr/>
        <p:txBody>
          <a:bodyPr/>
          <a:lstStyle/>
          <a:p>
            <a:r>
              <a:rPr lang="en-US" dirty="0" smtClean="0"/>
              <a:t>Neurogenic Bladder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Complications:</a:t>
            </a:r>
          </a:p>
          <a:p>
            <a:endParaRPr lang="en-US" dirty="0" smtClean="0"/>
          </a:p>
          <a:p>
            <a:pPr lvl="1"/>
            <a:r>
              <a:rPr lang="en-US" dirty="0" smtClean="0"/>
              <a:t> Sepsis</a:t>
            </a:r>
          </a:p>
          <a:p>
            <a:pPr lvl="1"/>
            <a:endParaRPr lang="en-US" dirty="0"/>
          </a:p>
          <a:p>
            <a:pPr lvl="1"/>
            <a:r>
              <a:rPr lang="en-US" dirty="0" smtClean="0"/>
              <a:t>Hydronephrosis</a:t>
            </a:r>
          </a:p>
          <a:p>
            <a:pPr lvl="1"/>
            <a:endParaRPr lang="en-US" dirty="0"/>
          </a:p>
          <a:p>
            <a:pPr lvl="1"/>
            <a:r>
              <a:rPr lang="en-US" dirty="0" smtClean="0"/>
              <a:t>Renal failure</a:t>
            </a:r>
          </a:p>
          <a:p>
            <a:pPr lvl="1"/>
            <a:endParaRPr lang="en-US" dirty="0"/>
          </a:p>
          <a:p>
            <a:pPr lvl="1"/>
            <a:endParaRPr lang="en-US" dirty="0"/>
          </a:p>
        </p:txBody>
      </p:sp>
      <p:sp>
        <p:nvSpPr>
          <p:cNvPr id="2" name="Title 1"/>
          <p:cNvSpPr>
            <a:spLocks noGrp="1"/>
          </p:cNvSpPr>
          <p:nvPr>
            <p:ph type="title"/>
          </p:nvPr>
        </p:nvSpPr>
        <p:spPr/>
        <p:txBody>
          <a:bodyPr/>
          <a:lstStyle/>
          <a:p>
            <a:r>
              <a:rPr lang="en-US" dirty="0" smtClean="0"/>
              <a:t>Neurogenic Bladder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Evaluation:</a:t>
            </a:r>
          </a:p>
          <a:p>
            <a:pPr lvl="1"/>
            <a:r>
              <a:rPr lang="en-US" dirty="0" smtClean="0"/>
              <a:t>S&amp;S with UTI hx.</a:t>
            </a:r>
          </a:p>
          <a:p>
            <a:pPr lvl="1"/>
            <a:r>
              <a:rPr lang="en-US" dirty="0" smtClean="0"/>
              <a:t>Urgency and the relationship to incontinence</a:t>
            </a:r>
          </a:p>
          <a:p>
            <a:pPr lvl="1"/>
            <a:r>
              <a:rPr lang="en-US" dirty="0" smtClean="0"/>
              <a:t>S&amp;S of obstruction</a:t>
            </a:r>
          </a:p>
          <a:p>
            <a:pPr lvl="1"/>
            <a:r>
              <a:rPr lang="en-US" dirty="0" smtClean="0"/>
              <a:t>Voiding diary</a:t>
            </a:r>
          </a:p>
          <a:p>
            <a:pPr lvl="1"/>
            <a:r>
              <a:rPr lang="en-US" dirty="0" smtClean="0"/>
              <a:t>Awareness of full bladder</a:t>
            </a:r>
          </a:p>
          <a:p>
            <a:pPr lvl="1"/>
            <a:r>
              <a:rPr lang="en-US" dirty="0" smtClean="0"/>
              <a:t>Fecal incontinence</a:t>
            </a:r>
          </a:p>
          <a:p>
            <a:pPr lvl="1"/>
            <a:r>
              <a:rPr lang="en-US" dirty="0" smtClean="0"/>
              <a:t>Erection  </a:t>
            </a:r>
          </a:p>
          <a:p>
            <a:pPr lvl="1"/>
            <a:r>
              <a:rPr lang="en-US" dirty="0" smtClean="0"/>
              <a:t>GYN hx.</a:t>
            </a:r>
          </a:p>
          <a:p>
            <a:pPr lvl="1"/>
            <a:endParaRPr lang="en-US" dirty="0" smtClean="0"/>
          </a:p>
          <a:p>
            <a:pPr lvl="1"/>
            <a:endParaRPr lang="en-US" dirty="0" smtClean="0"/>
          </a:p>
          <a:p>
            <a:pPr lvl="1"/>
            <a:endParaRPr lang="en-US" dirty="0" smtClean="0"/>
          </a:p>
          <a:p>
            <a:pPr lvl="1"/>
            <a:endParaRPr lang="en-US" dirty="0"/>
          </a:p>
        </p:txBody>
      </p:sp>
      <p:sp>
        <p:nvSpPr>
          <p:cNvPr id="2" name="Title 1"/>
          <p:cNvSpPr>
            <a:spLocks noGrp="1"/>
          </p:cNvSpPr>
          <p:nvPr>
            <p:ph type="title"/>
          </p:nvPr>
        </p:nvSpPr>
        <p:spPr/>
        <p:txBody>
          <a:bodyPr>
            <a:normAutofit fontScale="90000"/>
          </a:bodyPr>
          <a:lstStyle/>
          <a:p>
            <a:r>
              <a:rPr lang="en-US" dirty="0" smtClean="0"/>
              <a:t>Neurogenic Bladder</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fa-IR" dirty="0">
                <a:cs typeface="B Titr" pitchFamily="2" charset="-78"/>
              </a:rPr>
              <a:t>اهداف </a:t>
            </a:r>
            <a:r>
              <a:rPr lang="fa-IR" dirty="0" smtClean="0">
                <a:cs typeface="B Titr" pitchFamily="2" charset="-78"/>
              </a:rPr>
              <a:t>: </a:t>
            </a:r>
            <a:r>
              <a:rPr lang="fa-IR" dirty="0">
                <a:cs typeface="B Titr" pitchFamily="2" charset="-78"/>
              </a:rPr>
              <a:t/>
            </a:r>
            <a:br>
              <a:rPr lang="fa-IR" dirty="0">
                <a:cs typeface="B Titr" pitchFamily="2" charset="-78"/>
              </a:rPr>
            </a:br>
            <a:endParaRPr lang="en-US" dirty="0"/>
          </a:p>
        </p:txBody>
      </p:sp>
      <p:sp>
        <p:nvSpPr>
          <p:cNvPr id="4" name="Content Placeholder 2"/>
          <p:cNvSpPr>
            <a:spLocks noGrp="1"/>
          </p:cNvSpPr>
          <p:nvPr>
            <p:ph idx="1"/>
          </p:nvPr>
        </p:nvSpPr>
        <p:spPr/>
        <p:txBody>
          <a:bodyPr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lgn="r" rtl="1">
              <a:defRPr/>
            </a:pPr>
            <a:r>
              <a:rPr lang="fa-IR" dirty="0" smtClean="0">
                <a:cs typeface="B Titr" pitchFamily="2" charset="-78"/>
              </a:rPr>
              <a:t>آشنایی </a:t>
            </a:r>
            <a:r>
              <a:rPr lang="fa-IR" dirty="0" smtClean="0">
                <a:cs typeface="B Titr" pitchFamily="2" charset="-78"/>
              </a:rPr>
              <a:t>با تعریف و اتیولوژی </a:t>
            </a:r>
            <a:r>
              <a:rPr lang="fa-IR" dirty="0" smtClean="0">
                <a:cs typeface="B Titr" pitchFamily="2" charset="-78"/>
              </a:rPr>
              <a:t>علایم ادراری تحتانی</a:t>
            </a:r>
            <a:endParaRPr lang="fa-IR" dirty="0" smtClean="0">
              <a:cs typeface="B Titr" pitchFamily="2" charset="-78"/>
            </a:endParaRPr>
          </a:p>
          <a:p>
            <a:pPr lvl="1" algn="r" rtl="1">
              <a:defRPr/>
            </a:pPr>
            <a:r>
              <a:rPr lang="fa-IR" dirty="0">
                <a:cs typeface="B Titr" pitchFamily="2" charset="-78"/>
              </a:rPr>
              <a:t>آشنایی با روشهای </a:t>
            </a:r>
            <a:r>
              <a:rPr lang="fa-IR" dirty="0" smtClean="0">
                <a:cs typeface="B Titr" pitchFamily="2" charset="-78"/>
              </a:rPr>
              <a:t>تشخیصی</a:t>
            </a:r>
          </a:p>
          <a:p>
            <a:pPr lvl="1" algn="r" rtl="1">
              <a:defRPr/>
            </a:pPr>
            <a:r>
              <a:rPr lang="fa-IR">
                <a:cs typeface="B Titr" pitchFamily="2" charset="-78"/>
              </a:rPr>
              <a:t>آشنایی با روشهای </a:t>
            </a:r>
            <a:r>
              <a:rPr lang="fa-IR" dirty="0" smtClean="0">
                <a:cs typeface="B Titr" pitchFamily="2" charset="-78"/>
              </a:rPr>
              <a:t>درمانی</a:t>
            </a:r>
          </a:p>
          <a:p>
            <a:pPr marL="0" indent="0" algn="r" rtl="1">
              <a:buFont typeface="Wingdings 3" charset="2"/>
              <a:buNone/>
              <a:defRPr/>
            </a:pPr>
            <a:endParaRPr lang="fa-IR" dirty="0" smtClean="0">
              <a:cs typeface="B Titr" pitchFamily="2" charset="-78"/>
            </a:endParaRPr>
          </a:p>
          <a:p>
            <a:pPr algn="r" rtl="1">
              <a:defRPr/>
            </a:pPr>
            <a:endParaRPr lang="fa-IR" dirty="0">
              <a:cs typeface="B Titr" pitchFamily="2" charset="-78"/>
            </a:endParaRPr>
          </a:p>
          <a:p>
            <a:pPr marL="0" indent="0" algn="r" defTabSz="914400" rtl="1">
              <a:spcBef>
                <a:spcPts val="0"/>
              </a:spcBef>
              <a:buClrTx/>
              <a:buSzTx/>
              <a:buFont typeface="Wingdings 3" charset="2"/>
              <a:buNone/>
              <a:defRPr/>
            </a:pPr>
            <a:r>
              <a:rPr lang="fa-IR" kern="0" dirty="0">
                <a:solidFill>
                  <a:sysClr val="windowText" lastClr="000000"/>
                </a:solidFill>
                <a:cs typeface="B Titr" pitchFamily="2" charset="-78"/>
              </a:rPr>
              <a:t>روش ارزیابی : </a:t>
            </a:r>
          </a:p>
          <a:p>
            <a:pPr algn="r" defTabSz="914400" rtl="1">
              <a:spcBef>
                <a:spcPts val="0"/>
              </a:spcBef>
              <a:buClrTx/>
              <a:buSzTx/>
              <a:buFont typeface="Courier New" pitchFamily="49" charset="0"/>
              <a:buChar char="o"/>
              <a:defRPr/>
            </a:pPr>
            <a:r>
              <a:rPr lang="fa-IR" kern="0" dirty="0">
                <a:solidFill>
                  <a:sysClr val="windowText" lastClr="000000"/>
                </a:solidFill>
                <a:cs typeface="B Titr" pitchFamily="2" charset="-78"/>
              </a:rPr>
              <a:t>تئوری بیشتر بصورت   </a:t>
            </a:r>
            <a:r>
              <a:rPr lang="en-US" b="1" kern="0" dirty="0">
                <a:solidFill>
                  <a:sysClr val="windowText" lastClr="000000"/>
                </a:solidFill>
                <a:cs typeface="B Titr" pitchFamily="2" charset="-78"/>
              </a:rPr>
              <a:t>MCQ</a:t>
            </a:r>
            <a:r>
              <a:rPr lang="fa-IR" kern="0" dirty="0">
                <a:solidFill>
                  <a:sysClr val="windowText" lastClr="000000"/>
                </a:solidFill>
                <a:cs typeface="B Titr" pitchFamily="2" charset="-78"/>
              </a:rPr>
              <a:t> </a:t>
            </a:r>
          </a:p>
          <a:p>
            <a:pPr algn="r" defTabSz="914400" rtl="1">
              <a:spcBef>
                <a:spcPts val="0"/>
              </a:spcBef>
              <a:buClrTx/>
              <a:buSzTx/>
              <a:buFont typeface="Courier New" pitchFamily="49" charset="0"/>
              <a:buChar char="o"/>
              <a:defRPr/>
            </a:pPr>
            <a:r>
              <a:rPr lang="fa-IR" kern="0" dirty="0">
                <a:solidFill>
                  <a:sysClr val="windowText" lastClr="000000"/>
                </a:solidFill>
                <a:cs typeface="B Titr" pitchFamily="2" charset="-78"/>
              </a:rPr>
              <a:t>عملی بصورت استفاده از فرمهای </a:t>
            </a:r>
            <a:r>
              <a:rPr lang="en-US" kern="0" dirty="0">
                <a:solidFill>
                  <a:sysClr val="windowText" lastClr="000000"/>
                </a:solidFill>
                <a:cs typeface="B Titr" pitchFamily="2" charset="-78"/>
              </a:rPr>
              <a:t>Logbook </a:t>
            </a:r>
            <a:endParaRPr lang="fa-IR" kern="0" dirty="0">
              <a:solidFill>
                <a:sysClr val="windowText" lastClr="000000"/>
              </a:solidFill>
              <a:cs typeface="B Titr" pitchFamily="2" charset="-78"/>
            </a:endParaRPr>
          </a:p>
          <a:p>
            <a:pPr algn="r" rtl="1">
              <a:defRPr/>
            </a:pPr>
            <a:endParaRPr lang="fa-IR" dirty="0" smtClean="0">
              <a:cs typeface="B Titr" pitchFamily="2" charset="-78"/>
            </a:endParaRPr>
          </a:p>
          <a:p>
            <a:pPr lvl="1" algn="r" rtl="1">
              <a:defRPr/>
            </a:pPr>
            <a:endParaRPr lang="fa-IR" dirty="0">
              <a:cs typeface="B Titr" pitchFamily="2" charset="-78"/>
            </a:endParaRPr>
          </a:p>
          <a:p>
            <a:pPr lvl="1" algn="r" rtl="1">
              <a:defRPr/>
            </a:pPr>
            <a:endParaRPr lang="fa-IR" dirty="0" smtClean="0"/>
          </a:p>
          <a:p>
            <a:pPr lvl="1" algn="r" rtl="1">
              <a:defRPr/>
            </a:pPr>
            <a:endParaRPr lang="en-US" dirty="0"/>
          </a:p>
        </p:txBody>
      </p:sp>
    </p:spTree>
    <p:extLst>
      <p:ext uri="{BB962C8B-B14F-4D97-AF65-F5344CB8AC3E}">
        <p14:creationId xmlns:p14="http://schemas.microsoft.com/office/powerpoint/2010/main" val="219396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a:t>
            </a:r>
          </a:p>
          <a:p>
            <a:pPr lvl="1"/>
            <a:r>
              <a:rPr lang="en-US" dirty="0" smtClean="0"/>
              <a:t>Neurologic</a:t>
            </a:r>
          </a:p>
          <a:p>
            <a:pPr lvl="2"/>
            <a:r>
              <a:rPr lang="en-US" dirty="0" smtClean="0"/>
              <a:t>Sphincter tone</a:t>
            </a:r>
          </a:p>
          <a:p>
            <a:pPr lvl="2"/>
            <a:r>
              <a:rPr lang="en-US" dirty="0" smtClean="0"/>
              <a:t>Bulbocavernosus reflex</a:t>
            </a:r>
          </a:p>
          <a:p>
            <a:pPr lvl="2"/>
            <a:r>
              <a:rPr lang="en-US" dirty="0" smtClean="0"/>
              <a:t>Anal reflexes</a:t>
            </a:r>
          </a:p>
          <a:p>
            <a:pPr lvl="2"/>
            <a:r>
              <a:rPr lang="en-US" dirty="0" smtClean="0"/>
              <a:t>Exam vaginal wall at rest and with valsalva</a:t>
            </a:r>
          </a:p>
          <a:p>
            <a:pPr lvl="2"/>
            <a:r>
              <a:rPr lang="en-US" dirty="0" smtClean="0"/>
              <a:t>Vaginitis</a:t>
            </a:r>
          </a:p>
          <a:p>
            <a:pPr lvl="2"/>
            <a:r>
              <a:rPr lang="en-US" dirty="0" smtClean="0"/>
              <a:t>Proplase</a:t>
            </a:r>
          </a:p>
          <a:p>
            <a:pPr lvl="2"/>
            <a:r>
              <a:rPr lang="en-US" dirty="0" smtClean="0"/>
              <a:t>Levator tone</a:t>
            </a:r>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p:txBody>
      </p:sp>
      <p:sp>
        <p:nvSpPr>
          <p:cNvPr id="2" name="Title 1"/>
          <p:cNvSpPr>
            <a:spLocks noGrp="1"/>
          </p:cNvSpPr>
          <p:nvPr>
            <p:ph type="title"/>
          </p:nvPr>
        </p:nvSpPr>
        <p:spPr/>
        <p:txBody>
          <a:bodyPr/>
          <a:lstStyle/>
          <a:p>
            <a:r>
              <a:rPr lang="en-US" dirty="0" smtClean="0"/>
              <a:t>Neurogenic Bladder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Tests:</a:t>
            </a:r>
          </a:p>
          <a:p>
            <a:pPr lvl="1"/>
            <a:r>
              <a:rPr lang="en-US" dirty="0" smtClean="0"/>
              <a:t>PVR</a:t>
            </a:r>
          </a:p>
          <a:p>
            <a:pPr lvl="1"/>
            <a:r>
              <a:rPr lang="en-US" dirty="0" smtClean="0"/>
              <a:t>Labs – cbc, bmp, ua, c&amp;s</a:t>
            </a:r>
            <a:endParaRPr lang="en-US" dirty="0"/>
          </a:p>
          <a:p>
            <a:pPr lvl="1"/>
            <a:r>
              <a:rPr lang="en-US" dirty="0" smtClean="0"/>
              <a:t>Urodynamic</a:t>
            </a:r>
          </a:p>
          <a:p>
            <a:pPr lvl="1"/>
            <a:r>
              <a:rPr lang="en-US" dirty="0" smtClean="0"/>
              <a:t>CT or IVP</a:t>
            </a:r>
          </a:p>
          <a:p>
            <a:pPr lvl="1"/>
            <a:r>
              <a:rPr lang="en-US" dirty="0" smtClean="0"/>
              <a:t>US</a:t>
            </a:r>
          </a:p>
          <a:p>
            <a:pPr lvl="1"/>
            <a:r>
              <a:rPr lang="en-US" dirty="0" smtClean="0"/>
              <a:t>Cystoscopy</a:t>
            </a:r>
          </a:p>
          <a:p>
            <a:pPr lvl="1"/>
            <a:r>
              <a:rPr lang="en-US" dirty="0" smtClean="0"/>
              <a:t>RUG</a:t>
            </a:r>
          </a:p>
          <a:p>
            <a:pPr lvl="1"/>
            <a:endParaRPr lang="en-US"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Neurogenic Bladder</a:t>
            </a:r>
            <a:br>
              <a:rPr lang="en-US" dirty="0" smtClean="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358775" y="420688"/>
            <a:ext cx="9363075" cy="457200"/>
          </a:xfrm>
          <a:prstGeom prst="rect">
            <a:avLst/>
          </a:prstGeom>
          <a:noFill/>
          <a:ln w="9525">
            <a:noFill/>
            <a:round/>
            <a:headEnd/>
            <a:tailEnd/>
          </a:ln>
          <a:effectLst/>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a:solidFill>
                  <a:srgbClr val="000000"/>
                </a:solidFill>
                <a:latin typeface="Arial" pitchFamily="34" charset="0"/>
                <a:ea typeface="msgothic" charset="0"/>
                <a:cs typeface="msgothic" charset="0"/>
              </a:rPr>
              <a:t>Figure 12. Neurogenic bladder and multiple diverticula in a 25-year-old man. </a:t>
            </a:r>
          </a:p>
        </p:txBody>
      </p:sp>
      <p:pic>
        <p:nvPicPr>
          <p:cNvPr id="4" name="Picture 3"/>
          <p:cNvPicPr>
            <a:picLocks noChangeAspect="1" noChangeArrowheads="1"/>
          </p:cNvPicPr>
          <p:nvPr/>
        </p:nvPicPr>
        <p:blipFill>
          <a:blip r:embed="rId3"/>
          <a:srcRect/>
          <a:stretch>
            <a:fillRect/>
          </a:stretch>
        </p:blipFill>
        <p:spPr bwMode="auto">
          <a:xfrm>
            <a:off x="990600" y="1066800"/>
            <a:ext cx="7367588" cy="5394325"/>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ages.radiopaedia.org/images/604259/4246adf7b6499c794df9906d299a46.jpg"/>
          <p:cNvPicPr>
            <a:picLocks noChangeAspect="1" noChangeArrowheads="1"/>
          </p:cNvPicPr>
          <p:nvPr/>
        </p:nvPicPr>
        <p:blipFill>
          <a:blip r:embed="rId3"/>
          <a:srcRect/>
          <a:stretch>
            <a:fillRect/>
          </a:stretch>
        </p:blipFill>
        <p:spPr bwMode="auto">
          <a:xfrm>
            <a:off x="1981200" y="609600"/>
            <a:ext cx="5851525" cy="58515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2.bp.blogspot.com/_ZWqgYBROGHw/THbV4o8XtjI/AAAAAAAABdY/0G5R4xW9MLk/s1600/bladder.bmp"/>
          <p:cNvPicPr>
            <a:picLocks noChangeAspect="1" noChangeArrowheads="1"/>
          </p:cNvPicPr>
          <p:nvPr/>
        </p:nvPicPr>
        <p:blipFill>
          <a:blip r:embed="rId3"/>
          <a:srcRect/>
          <a:stretch>
            <a:fillRect/>
          </a:stretch>
        </p:blipFill>
        <p:spPr bwMode="auto">
          <a:xfrm>
            <a:off x="1371600" y="762000"/>
            <a:ext cx="5578475" cy="526891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api.ning.com/files/i5OYezSX9C66fIpUaWmCu8NBg4XY0J1W84WRpk4m8fnakX4zLJEQSlF2Qryr58wfRQNywufUdB2M7sYHKFIRlB3x4LjLA0sW/pinecone.jpg"/>
          <p:cNvPicPr>
            <a:picLocks noChangeAspect="1" noChangeArrowheads="1"/>
          </p:cNvPicPr>
          <p:nvPr/>
        </p:nvPicPr>
        <p:blipFill>
          <a:blip r:embed="rId3"/>
          <a:srcRect/>
          <a:stretch>
            <a:fillRect/>
          </a:stretch>
        </p:blipFill>
        <p:spPr bwMode="auto">
          <a:xfrm>
            <a:off x="-228600" y="0"/>
            <a:ext cx="10755313" cy="62404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ars.els-cdn.com/content/image/1-s2.0-S0735675708002830-gr2.jpg"/>
          <p:cNvPicPr>
            <a:picLocks noChangeAspect="1" noChangeArrowheads="1"/>
          </p:cNvPicPr>
          <p:nvPr/>
        </p:nvPicPr>
        <p:blipFill>
          <a:blip r:embed="rId2"/>
          <a:srcRect/>
          <a:stretch>
            <a:fillRect/>
          </a:stretch>
        </p:blipFill>
        <p:spPr bwMode="auto">
          <a:xfrm>
            <a:off x="2286000" y="1600200"/>
            <a:ext cx="4297363" cy="429736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bjr.birjournals.org/content/80/954/392/F1.large.jpg"/>
          <p:cNvPicPr>
            <a:picLocks noChangeAspect="1" noChangeArrowheads="1"/>
          </p:cNvPicPr>
          <p:nvPr/>
        </p:nvPicPr>
        <p:blipFill>
          <a:blip r:embed="rId3"/>
          <a:srcRect/>
          <a:stretch>
            <a:fillRect/>
          </a:stretch>
        </p:blipFill>
        <p:spPr bwMode="auto">
          <a:xfrm>
            <a:off x="304800" y="152400"/>
            <a:ext cx="8423275" cy="63785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radiographics.rsna.org/content/19/suppl_1/S103/F8.large.jpg"/>
          <p:cNvPicPr>
            <a:picLocks noChangeAspect="1" noChangeArrowheads="1"/>
          </p:cNvPicPr>
          <p:nvPr/>
        </p:nvPicPr>
        <p:blipFill>
          <a:blip r:embed="rId3"/>
          <a:srcRect/>
          <a:stretch>
            <a:fillRect/>
          </a:stretch>
        </p:blipFill>
        <p:spPr bwMode="auto">
          <a:xfrm>
            <a:off x="762000" y="479425"/>
            <a:ext cx="7693025" cy="63785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meddean.luc.edu/lumen/MedEd/urology/ushydr4bWLabels.jpg"/>
          <p:cNvPicPr>
            <a:picLocks noChangeAspect="1" noChangeArrowheads="1"/>
          </p:cNvPicPr>
          <p:nvPr/>
        </p:nvPicPr>
        <p:blipFill>
          <a:blip r:embed="rId2"/>
          <a:srcRect/>
          <a:stretch>
            <a:fillRect/>
          </a:stretch>
        </p:blipFill>
        <p:spPr bwMode="auto">
          <a:xfrm>
            <a:off x="2590800" y="2362200"/>
            <a:ext cx="3292475" cy="20796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1595438"/>
            <a:ext cx="21526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906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2.bp.blogspot.com/_ZWqgYBROGHw/TBU6v3HLbqI/AAAAAAAAA9g/rIjjAWGO-Ds/s1600/hydronephrosis-sev-1a.jpg"/>
          <p:cNvPicPr>
            <a:picLocks noChangeAspect="1" noChangeArrowheads="1"/>
          </p:cNvPicPr>
          <p:nvPr/>
        </p:nvPicPr>
        <p:blipFill>
          <a:blip r:embed="rId2"/>
          <a:srcRect/>
          <a:stretch>
            <a:fillRect/>
          </a:stretch>
        </p:blipFill>
        <p:spPr bwMode="auto">
          <a:xfrm>
            <a:off x="609600" y="838200"/>
            <a:ext cx="7315200" cy="5486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aafp.org/afp/2008/0301/afp20080301p643-f1.jpg"/>
          <p:cNvPicPr>
            <a:picLocks noChangeAspect="1" noChangeArrowheads="1"/>
          </p:cNvPicPr>
          <p:nvPr/>
        </p:nvPicPr>
        <p:blipFill>
          <a:blip r:embed="rId2"/>
          <a:srcRect/>
          <a:stretch>
            <a:fillRect/>
          </a:stretch>
        </p:blipFill>
        <p:spPr bwMode="auto">
          <a:xfrm>
            <a:off x="2438400" y="1905000"/>
            <a:ext cx="3429000" cy="25939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0"/>
            <a:ext cx="4876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496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cmurology.com/images/disease/urodynamics.jpg"/>
          <p:cNvPicPr>
            <a:picLocks noChangeAspect="1" noChangeArrowheads="1"/>
          </p:cNvPicPr>
          <p:nvPr/>
        </p:nvPicPr>
        <p:blipFill>
          <a:blip r:embed="rId2"/>
          <a:srcRect/>
          <a:stretch>
            <a:fillRect/>
          </a:stretch>
        </p:blipFill>
        <p:spPr bwMode="auto">
          <a:xfrm>
            <a:off x="2667000" y="2057400"/>
            <a:ext cx="3429000" cy="29146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38" y="1143000"/>
            <a:ext cx="38957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219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nature.com/nrurol/journal/v6/n11/images/nrurol.2009.200-f3.jpg"/>
          <p:cNvPicPr>
            <a:picLocks noChangeAspect="1" noChangeArrowheads="1"/>
          </p:cNvPicPr>
          <p:nvPr/>
        </p:nvPicPr>
        <p:blipFill>
          <a:blip r:embed="rId2"/>
          <a:srcRect/>
          <a:stretch>
            <a:fillRect/>
          </a:stretch>
        </p:blipFill>
        <p:spPr bwMode="auto">
          <a:xfrm>
            <a:off x="762000" y="228600"/>
            <a:ext cx="6858000" cy="627538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urologyhyderabad.com/images/Urodynamics-tracing-showing-poor-bladder-compliance-in-a-child-treated-earlier-for-PUV.jpg"/>
          <p:cNvPicPr>
            <a:picLocks noChangeAspect="1" noChangeArrowheads="1"/>
          </p:cNvPicPr>
          <p:nvPr/>
        </p:nvPicPr>
        <p:blipFill>
          <a:blip r:embed="rId3"/>
          <a:srcRect/>
          <a:stretch>
            <a:fillRect/>
          </a:stretch>
        </p:blipFill>
        <p:spPr bwMode="auto">
          <a:xfrm>
            <a:off x="1828800" y="1295400"/>
            <a:ext cx="4572000" cy="269716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Treatments:</a:t>
            </a:r>
          </a:p>
          <a:p>
            <a:pPr lvl="1"/>
            <a:r>
              <a:rPr lang="en-US" dirty="0" smtClean="0"/>
              <a:t>Anticholinergics</a:t>
            </a:r>
          </a:p>
          <a:p>
            <a:pPr lvl="1"/>
            <a:r>
              <a:rPr lang="en-US" dirty="0" smtClean="0"/>
              <a:t>Alpha-adrenergic stimulation</a:t>
            </a:r>
          </a:p>
          <a:p>
            <a:pPr lvl="1"/>
            <a:r>
              <a:rPr lang="en-US" dirty="0" smtClean="0"/>
              <a:t>Intermittent self-catheterization</a:t>
            </a:r>
          </a:p>
          <a:p>
            <a:pPr lvl="1"/>
            <a:r>
              <a:rPr lang="en-US" dirty="0" smtClean="0"/>
              <a:t>Surgical treatments</a:t>
            </a:r>
          </a:p>
          <a:p>
            <a:pPr lvl="1"/>
            <a:r>
              <a:rPr lang="en-US" dirty="0" smtClean="0"/>
              <a:t>Pelvic floor re-hab</a:t>
            </a:r>
          </a:p>
          <a:p>
            <a:pPr lvl="1"/>
            <a:r>
              <a:rPr lang="en-US" dirty="0" smtClean="0"/>
              <a:t>Bladder training</a:t>
            </a:r>
          </a:p>
          <a:p>
            <a:pPr lvl="1"/>
            <a:r>
              <a:rPr lang="en-US" dirty="0" smtClean="0"/>
              <a:t>Electrical stimulation</a:t>
            </a:r>
          </a:p>
          <a:p>
            <a:pPr lvl="1"/>
            <a:r>
              <a:rPr lang="en-US" dirty="0" smtClean="0"/>
              <a:t>Botox injections</a:t>
            </a:r>
            <a:endParaRPr lang="en-US" dirty="0"/>
          </a:p>
        </p:txBody>
      </p:sp>
      <p:sp>
        <p:nvSpPr>
          <p:cNvPr id="2" name="Title 1"/>
          <p:cNvSpPr>
            <a:spLocks noGrp="1"/>
          </p:cNvSpPr>
          <p:nvPr>
            <p:ph type="title"/>
          </p:nvPr>
        </p:nvSpPr>
        <p:spPr/>
        <p:txBody>
          <a:bodyPr>
            <a:normAutofit/>
          </a:bodyPr>
          <a:lstStyle/>
          <a:p>
            <a:r>
              <a:rPr lang="en-US" dirty="0" smtClean="0"/>
              <a:t>Neurogenic Bladder</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0" lvl="6" indent="0">
              <a:buNone/>
            </a:pPr>
            <a:r>
              <a:rPr lang="en-US" sz="3500" b="1" dirty="0" smtClean="0"/>
              <a:t>AGAIN:</a:t>
            </a:r>
          </a:p>
          <a:p>
            <a:r>
              <a:rPr lang="en-US" dirty="0" smtClean="0"/>
              <a:t>Bladder function changes throughout the life span</a:t>
            </a:r>
          </a:p>
          <a:p>
            <a:endParaRPr lang="en-US" dirty="0"/>
          </a:p>
          <a:p>
            <a:r>
              <a:rPr lang="en-US" dirty="0" smtClean="0"/>
              <a:t>Goals and priorities are ever changing</a:t>
            </a:r>
          </a:p>
          <a:p>
            <a:endParaRPr lang="en-US" dirty="0" smtClean="0"/>
          </a:p>
          <a:p>
            <a:r>
              <a:rPr lang="en-US" dirty="0" smtClean="0"/>
              <a:t>Risks for interventions change throughout the life span</a:t>
            </a:r>
            <a:endParaRPr lang="en-US" dirty="0"/>
          </a:p>
        </p:txBody>
      </p:sp>
      <p:sp>
        <p:nvSpPr>
          <p:cNvPr id="2" name="Title 1"/>
          <p:cNvSpPr>
            <a:spLocks noGrp="1"/>
          </p:cNvSpPr>
          <p:nvPr>
            <p:ph type="title"/>
          </p:nvPr>
        </p:nvSpPr>
        <p:spPr/>
        <p:txBody>
          <a:bodyPr/>
          <a:lstStyle/>
          <a:p>
            <a:r>
              <a:rPr lang="en-US" dirty="0" smtClean="0"/>
              <a:t>Neurogenic Bladder</a:t>
            </a:r>
            <a:endParaRPr lang="en-US" dirty="0"/>
          </a:p>
        </p:txBody>
      </p:sp>
    </p:spTree>
    <p:extLst>
      <p:ext uri="{BB962C8B-B14F-4D97-AF65-F5344CB8AC3E}">
        <p14:creationId xmlns:p14="http://schemas.microsoft.com/office/powerpoint/2010/main" val="754441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754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 urinary tract dysfunction </a:t>
            </a:r>
          </a:p>
          <a:p>
            <a:r>
              <a:rPr lang="en-US" dirty="0" smtClean="0"/>
              <a:t>Condition may be congenital or acquired</a:t>
            </a:r>
          </a:p>
          <a:p>
            <a:r>
              <a:rPr lang="en-US" dirty="0" smtClean="0"/>
              <a:t>No cure but can be managed</a:t>
            </a:r>
          </a:p>
          <a:p>
            <a:r>
              <a:rPr lang="en-US" dirty="0" smtClean="0"/>
              <a:t>Most cases managed with medication and intermittent catheterization</a:t>
            </a:r>
          </a:p>
          <a:p>
            <a:pPr>
              <a:buNone/>
            </a:pPr>
            <a:endParaRPr lang="en-US" dirty="0"/>
          </a:p>
          <a:p>
            <a:pPr>
              <a:buNone/>
            </a:pPr>
            <a:r>
              <a:rPr lang="en-US" dirty="0" smtClean="0"/>
              <a:t>    The primary goal of the Urologist is to maintain and preserve renal function!</a:t>
            </a:r>
          </a:p>
          <a:p>
            <a:endParaRPr lang="en-US" dirty="0"/>
          </a:p>
        </p:txBody>
      </p:sp>
      <p:sp>
        <p:nvSpPr>
          <p:cNvPr id="6" name="Title 5"/>
          <p:cNvSpPr>
            <a:spLocks noGrp="1"/>
          </p:cNvSpPr>
          <p:nvPr>
            <p:ph type="title"/>
          </p:nvPr>
        </p:nvSpPr>
        <p:spPr/>
        <p:txBody>
          <a:bodyPr/>
          <a:lstStyle/>
          <a:p>
            <a:r>
              <a:rPr lang="en-US" dirty="0" smtClean="0"/>
              <a:t>Neurogenic Bladder</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981200"/>
            <a:ext cx="5715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940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00025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676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kidney.niddk.nih.gov/kudiseases/pubs/urostomy/images/femalehighbagD.jpg"/>
          <p:cNvPicPr>
            <a:picLocks noChangeAspect="1" noChangeArrowheads="1"/>
          </p:cNvPicPr>
          <p:nvPr/>
        </p:nvPicPr>
        <p:blipFill>
          <a:blip r:embed="rId3"/>
          <a:srcRect/>
          <a:stretch>
            <a:fillRect/>
          </a:stretch>
        </p:blipFill>
        <p:spPr bwMode="auto">
          <a:xfrm>
            <a:off x="2743200" y="1447800"/>
            <a:ext cx="3246438" cy="384016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my.clevelandclinic.org/PublishingImages/HIC/ileal%20conduit%20urinry%20diversion.GIF"/>
          <p:cNvPicPr>
            <a:picLocks noChangeAspect="1" noChangeArrowheads="1"/>
          </p:cNvPicPr>
          <p:nvPr/>
        </p:nvPicPr>
        <p:blipFill>
          <a:blip r:embed="rId3"/>
          <a:srcRect/>
          <a:stretch>
            <a:fillRect/>
          </a:stretch>
        </p:blipFill>
        <p:spPr bwMode="auto">
          <a:xfrm>
            <a:off x="3276600" y="1905000"/>
            <a:ext cx="2286000" cy="26860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my.clevelandclinic.org/PublishingImages/HIC/indiana%20pouch%20reservoir.GIF"/>
          <p:cNvPicPr>
            <a:picLocks noChangeAspect="1" noChangeArrowheads="1"/>
          </p:cNvPicPr>
          <p:nvPr/>
        </p:nvPicPr>
        <p:blipFill>
          <a:blip r:embed="rId3"/>
          <a:srcRect/>
          <a:stretch>
            <a:fillRect/>
          </a:stretch>
        </p:blipFill>
        <p:spPr bwMode="auto">
          <a:xfrm>
            <a:off x="3200400" y="1676400"/>
            <a:ext cx="2286000" cy="268605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s://ckm.osu.edu/sitetool/sites/urologypublic/images/equip_illust/ilealconduit3.jpg"/>
          <p:cNvPicPr>
            <a:picLocks noChangeAspect="1" noChangeArrowheads="1"/>
          </p:cNvPicPr>
          <p:nvPr/>
        </p:nvPicPr>
        <p:blipFill>
          <a:blip r:embed="rId3"/>
          <a:srcRect/>
          <a:stretch>
            <a:fillRect/>
          </a:stretch>
        </p:blipFill>
        <p:spPr bwMode="auto">
          <a:xfrm>
            <a:off x="63500" y="-136525"/>
            <a:ext cx="6332538" cy="637857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img.docstoccdn.com/thumb/orig/75313773.png"/>
          <p:cNvPicPr>
            <a:picLocks noChangeAspect="1" noChangeArrowheads="1"/>
          </p:cNvPicPr>
          <p:nvPr/>
        </p:nvPicPr>
        <p:blipFill>
          <a:blip r:embed="rId2"/>
          <a:srcRect/>
          <a:stretch>
            <a:fillRect/>
          </a:stretch>
        </p:blipFill>
        <p:spPr bwMode="auto">
          <a:xfrm>
            <a:off x="63500" y="-136525"/>
            <a:ext cx="8504238" cy="637857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cuh.org.uk/cms/sites/default/files/continent_diversion.jpg"/>
          <p:cNvPicPr>
            <a:picLocks noChangeAspect="1" noChangeArrowheads="1"/>
          </p:cNvPicPr>
          <p:nvPr/>
        </p:nvPicPr>
        <p:blipFill>
          <a:blip r:embed="rId3"/>
          <a:srcRect/>
          <a:stretch>
            <a:fillRect/>
          </a:stretch>
        </p:blipFill>
        <p:spPr bwMode="auto">
          <a:xfrm>
            <a:off x="762000" y="609600"/>
            <a:ext cx="7315200" cy="54864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srcRect/>
          <a:stretch>
            <a:fillRect/>
          </a:stretch>
        </p:blipFill>
        <p:spPr bwMode="auto">
          <a:xfrm>
            <a:off x="2514600" y="228600"/>
            <a:ext cx="3565525" cy="2651125"/>
          </a:xfrm>
          <a:prstGeom prst="rect">
            <a:avLst/>
          </a:prstGeom>
          <a:noFill/>
          <a:ln w="9525">
            <a:noFill/>
            <a:miter lim="800000"/>
            <a:headEnd/>
            <a:tailEnd/>
          </a:ln>
          <a:effectLst/>
        </p:spPr>
      </p:pic>
      <p:pic>
        <p:nvPicPr>
          <p:cNvPr id="101379" name="Picture 3"/>
          <p:cNvPicPr>
            <a:picLocks noChangeAspect="1" noChangeArrowheads="1"/>
          </p:cNvPicPr>
          <p:nvPr/>
        </p:nvPicPr>
        <p:blipFill>
          <a:blip r:embed="rId4"/>
          <a:srcRect/>
          <a:stretch>
            <a:fillRect/>
          </a:stretch>
        </p:blipFill>
        <p:spPr bwMode="auto">
          <a:xfrm>
            <a:off x="2133600" y="3581400"/>
            <a:ext cx="5189537" cy="259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752475"/>
            <a:ext cx="714375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340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Spina Bifida</a:t>
            </a:r>
          </a:p>
          <a:p>
            <a:r>
              <a:rPr lang="en-US" dirty="0" smtClean="0"/>
              <a:t>Multiple Sclerosis</a:t>
            </a:r>
          </a:p>
          <a:p>
            <a:r>
              <a:rPr lang="en-US" dirty="0" smtClean="0"/>
              <a:t>Parkinson Disease</a:t>
            </a:r>
          </a:p>
          <a:p>
            <a:r>
              <a:rPr lang="en-US" dirty="0" smtClean="0"/>
              <a:t>Cauda equina syndrome</a:t>
            </a:r>
          </a:p>
          <a:p>
            <a:r>
              <a:rPr lang="en-US" dirty="0" smtClean="0"/>
              <a:t>Paralytic syndrome</a:t>
            </a:r>
          </a:p>
          <a:p>
            <a:r>
              <a:rPr lang="en-US" dirty="0" smtClean="0"/>
              <a:t>Stroke complications</a:t>
            </a:r>
          </a:p>
          <a:p>
            <a:r>
              <a:rPr lang="en-US" dirty="0" smtClean="0"/>
              <a:t>Brain injury</a:t>
            </a:r>
            <a:endParaRPr lang="en-US" dirty="0"/>
          </a:p>
        </p:txBody>
      </p:sp>
      <p:sp>
        <p:nvSpPr>
          <p:cNvPr id="2" name="Title 1"/>
          <p:cNvSpPr>
            <a:spLocks noGrp="1"/>
          </p:cNvSpPr>
          <p:nvPr>
            <p:ph type="title"/>
          </p:nvPr>
        </p:nvSpPr>
        <p:spPr/>
        <p:txBody>
          <a:bodyPr/>
          <a:lstStyle/>
          <a:p>
            <a:r>
              <a:rPr lang="en-US" dirty="0" smtClean="0"/>
              <a:t>Neurogenic Bladder</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srcRect/>
          <a:stretch>
            <a:fillRect/>
          </a:stretch>
        </p:blipFill>
        <p:spPr bwMode="auto">
          <a:xfrm>
            <a:off x="1989138" y="1404938"/>
            <a:ext cx="5165725" cy="4046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071563"/>
            <a:ext cx="614362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260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2257425"/>
            <a:ext cx="32194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620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2257425"/>
            <a:ext cx="32385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1485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www.chrp.org/empowering/Normal-bladder_male.jpg">
            <a:hlinkClick r:id="rId2"/>
          </p:cNvPr>
          <p:cNvPicPr>
            <a:picLocks noChangeAspect="1" noChangeArrowheads="1"/>
          </p:cNvPicPr>
          <p:nvPr/>
        </p:nvPicPr>
        <p:blipFill>
          <a:blip r:embed="rId3"/>
          <a:srcRect/>
          <a:stretch>
            <a:fillRect/>
          </a:stretch>
        </p:blipFill>
        <p:spPr bwMode="auto">
          <a:xfrm>
            <a:off x="2286000" y="2133600"/>
            <a:ext cx="4000500" cy="240030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19213"/>
            <a:ext cx="60960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0876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2462213"/>
            <a:ext cx="325755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5637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000125"/>
            <a:ext cx="723900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4214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843088"/>
            <a:ext cx="23812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4067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1502"/>
            <a:ext cx="23812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980" y="51502"/>
            <a:ext cx="17145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480" y="561975"/>
            <a:ext cx="21145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14600"/>
            <a:ext cx="14573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365" y="2514600"/>
            <a:ext cx="17335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533760"/>
            <a:ext cx="16097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1043" y="132907"/>
            <a:ext cx="18669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3700" y="2133600"/>
            <a:ext cx="16002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713" y="4638675"/>
            <a:ext cx="15906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5698" y="4551178"/>
            <a:ext cx="17430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9"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8997" y="4648200"/>
            <a:ext cx="10191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6731" y="4648200"/>
            <a:ext cx="229552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658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Spinal cord injury</a:t>
            </a:r>
          </a:p>
          <a:p>
            <a:r>
              <a:rPr lang="en-US" dirty="0" smtClean="0"/>
              <a:t>Diabetes mellitus</a:t>
            </a:r>
          </a:p>
          <a:p>
            <a:r>
              <a:rPr lang="en-US" dirty="0" smtClean="0"/>
              <a:t>Heavy metal poisoning</a:t>
            </a:r>
          </a:p>
          <a:p>
            <a:r>
              <a:rPr lang="en-US" dirty="0" smtClean="0"/>
              <a:t>Acute infections</a:t>
            </a:r>
          </a:p>
          <a:p>
            <a:r>
              <a:rPr lang="en-US" dirty="0" smtClean="0"/>
              <a:t>Spinal cord tumors</a:t>
            </a:r>
          </a:p>
          <a:p>
            <a:r>
              <a:rPr lang="en-US" dirty="0" smtClean="0"/>
              <a:t>Syphilis</a:t>
            </a:r>
          </a:p>
          <a:p>
            <a:r>
              <a:rPr lang="en-US" dirty="0" smtClean="0"/>
              <a:t>Benign prostatic hyperplasia</a:t>
            </a:r>
          </a:p>
          <a:p>
            <a:endParaRPr lang="en-US" dirty="0"/>
          </a:p>
        </p:txBody>
      </p:sp>
      <p:sp>
        <p:nvSpPr>
          <p:cNvPr id="2" name="Title 1"/>
          <p:cNvSpPr>
            <a:spLocks noGrp="1"/>
          </p:cNvSpPr>
          <p:nvPr>
            <p:ph type="title"/>
          </p:nvPr>
        </p:nvSpPr>
        <p:spPr/>
        <p:txBody>
          <a:bodyPr/>
          <a:lstStyle/>
          <a:p>
            <a:r>
              <a:rPr lang="en-US" dirty="0" smtClean="0"/>
              <a:t>Neurogenic bladder</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4572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p:txBody>
          <a:bodyPr>
            <a:normAutofit lnSpcReduction="10000"/>
          </a:bodyPr>
          <a:lstStyle/>
          <a:p>
            <a:r>
              <a:rPr lang="en-US" sz="4000" dirty="0" smtClean="0"/>
              <a:t>THANK YOU</a:t>
            </a:r>
            <a:endParaRPr lang="en-US" sz="4000" dirty="0"/>
          </a:p>
        </p:txBody>
      </p:sp>
      <p:sp>
        <p:nvSpPr>
          <p:cNvPr id="2" name="Title 1"/>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2781190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Sensory – posterior columns of the spinal cord or afferent tracts leading from the bladder.</a:t>
            </a:r>
          </a:p>
          <a:p>
            <a:r>
              <a:rPr lang="en-US" dirty="0" smtClean="0"/>
              <a:t>Motor paralytic bladder – damage to motor neurons.</a:t>
            </a:r>
          </a:p>
          <a:p>
            <a:r>
              <a:rPr lang="en-US" dirty="0" smtClean="0"/>
              <a:t>Uninhibited – incomplete lesion above S2.</a:t>
            </a:r>
          </a:p>
          <a:p>
            <a:r>
              <a:rPr lang="en-US" dirty="0" smtClean="0"/>
              <a:t>Reflex  - complete lesion above S2.</a:t>
            </a:r>
          </a:p>
          <a:p>
            <a:r>
              <a:rPr lang="en-US" dirty="0" smtClean="0"/>
              <a:t>Autonomous  - cauda equnia lesions.</a:t>
            </a:r>
          </a:p>
          <a:p>
            <a:endParaRPr lang="en-US" dirty="0"/>
          </a:p>
        </p:txBody>
      </p:sp>
      <p:sp>
        <p:nvSpPr>
          <p:cNvPr id="2" name="Title 1"/>
          <p:cNvSpPr>
            <a:spLocks noGrp="1"/>
          </p:cNvSpPr>
          <p:nvPr>
            <p:ph type="title"/>
          </p:nvPr>
        </p:nvSpPr>
        <p:spPr/>
        <p:txBody>
          <a:bodyPr/>
          <a:lstStyle/>
          <a:p>
            <a:r>
              <a:rPr lang="en-US" dirty="0" smtClean="0"/>
              <a:t>Neurogenic Bladder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Bladder functions will change.</a:t>
            </a:r>
          </a:p>
          <a:p>
            <a:endParaRPr lang="en-US" dirty="0"/>
          </a:p>
          <a:p>
            <a:r>
              <a:rPr lang="en-US" dirty="0" smtClean="0"/>
              <a:t>Goals and priority will change.</a:t>
            </a:r>
          </a:p>
          <a:p>
            <a:endParaRPr lang="en-US" dirty="0"/>
          </a:p>
          <a:p>
            <a:r>
              <a:rPr lang="en-US" dirty="0" smtClean="0"/>
              <a:t>Risks for interventions will change.</a:t>
            </a:r>
          </a:p>
          <a:p>
            <a:endParaRPr lang="en-US" dirty="0"/>
          </a:p>
          <a:p>
            <a:endParaRPr lang="en-US" dirty="0"/>
          </a:p>
        </p:txBody>
      </p:sp>
      <p:sp>
        <p:nvSpPr>
          <p:cNvPr id="2" name="Title 1"/>
          <p:cNvSpPr>
            <a:spLocks noGrp="1"/>
          </p:cNvSpPr>
          <p:nvPr>
            <p:ph type="title"/>
          </p:nvPr>
        </p:nvSpPr>
        <p:spPr/>
        <p:txBody>
          <a:bodyPr/>
          <a:lstStyle/>
          <a:p>
            <a:r>
              <a:rPr lang="en-US" dirty="0" smtClean="0"/>
              <a:t>Neurogenic Bladder</a:t>
            </a:r>
            <a:endParaRPr lang="en-US" dirty="0"/>
          </a:p>
        </p:txBody>
      </p:sp>
    </p:spTree>
    <p:extLst>
      <p:ext uri="{BB962C8B-B14F-4D97-AF65-F5344CB8AC3E}">
        <p14:creationId xmlns:p14="http://schemas.microsoft.com/office/powerpoint/2010/main" val="3413120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urologyhealth.org/urology/articles/images/anatomy_Bladder_coronal.jpg"/>
          <p:cNvPicPr>
            <a:picLocks noChangeAspect="1" noChangeArrowheads="1"/>
          </p:cNvPicPr>
          <p:nvPr/>
        </p:nvPicPr>
        <p:blipFill>
          <a:blip r:embed="rId2"/>
          <a:srcRect/>
          <a:stretch>
            <a:fillRect/>
          </a:stretch>
        </p:blipFill>
        <p:spPr bwMode="auto">
          <a:xfrm>
            <a:off x="1676400" y="990600"/>
            <a:ext cx="6583363" cy="49371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935</TotalTime>
  <Words>602</Words>
  <Application>Microsoft Office PowerPoint</Application>
  <PresentationFormat>On-screen Show (4:3)</PresentationFormat>
  <Paragraphs>172</Paragraphs>
  <Slides>60</Slides>
  <Notes>15</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Concourse</vt:lpstr>
      <vt:lpstr>NEUROGENIC BLADDER</vt:lpstr>
      <vt:lpstr>اهداف :  </vt:lpstr>
      <vt:lpstr>PowerPoint Presentation</vt:lpstr>
      <vt:lpstr>Neurogenic Bladder</vt:lpstr>
      <vt:lpstr>Neurogenic Bladder</vt:lpstr>
      <vt:lpstr>Neurogenic bladder</vt:lpstr>
      <vt:lpstr>Neurogenic Bladder</vt:lpstr>
      <vt:lpstr>Neurogenic Bladder</vt:lpstr>
      <vt:lpstr>PowerPoint Presentation</vt:lpstr>
      <vt:lpstr>PowerPoint Presentation</vt:lpstr>
      <vt:lpstr>PowerPoint Presentation</vt:lpstr>
      <vt:lpstr>PowerPoint Presentation</vt:lpstr>
      <vt:lpstr>PowerPoint Presentation</vt:lpstr>
      <vt:lpstr>Neurogenic Bladder</vt:lpstr>
      <vt:lpstr>Neurogenic Bladder</vt:lpstr>
      <vt:lpstr>Neurogenic Bladder</vt:lpstr>
      <vt:lpstr>Neurogenic Bladder</vt:lpstr>
      <vt:lpstr>Neurogenic Bladder</vt:lpstr>
      <vt:lpstr>Neurogenic Bladder </vt:lpstr>
      <vt:lpstr>Neurogenic Bladder</vt:lpstr>
      <vt:lpstr>  Neurogenic Bladder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Neurogenic Bladder</vt:lpstr>
      <vt:lpstr>Neurogenic Bladder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NEUROGENIC BLADDER</dc:title>
  <dc:creator>Gallagher, Donna T.</dc:creator>
  <cp:lastModifiedBy>user</cp:lastModifiedBy>
  <cp:revision>58</cp:revision>
  <dcterms:created xsi:type="dcterms:W3CDTF">2013-05-06T19:51:02Z</dcterms:created>
  <dcterms:modified xsi:type="dcterms:W3CDTF">2017-02-20T10:07:56Z</dcterms:modified>
</cp:coreProperties>
</file>