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0"/>
  </p:notesMasterIdLst>
  <p:sldIdLst>
    <p:sldId id="256" r:id="rId2"/>
    <p:sldId id="257" r:id="rId3"/>
    <p:sldId id="258" r:id="rId4"/>
    <p:sldId id="264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9A3E5-DC6F-445E-9F58-61AA4E89FC03}" type="datetimeFigureOut">
              <a:rPr lang="en-US" smtClean="0"/>
              <a:t>12/27/2017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3EA62-48A2-48BA-906D-B376DA2AC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75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B54C4-A3F2-46E0-9BF9-708292D5672D}" type="datetime1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0A4336E-9D36-43EF-AA9A-EF657B46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6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CAE04-679B-4A33-809C-1A8741CC1BF3}" type="datetime1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A4336E-9D36-43EF-AA9A-EF657B46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96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FC646-6B0A-4E05-A7AA-68014EADEE54}" type="datetime1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A4336E-9D36-43EF-AA9A-EF657B46455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9229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057C2-CDE4-497E-9B32-7D59565EB761}" type="datetime1">
              <a:rPr lang="en-US" smtClean="0"/>
              <a:t>12/27/2017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A4336E-9D36-43EF-AA9A-EF657B46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62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2711A-15B9-4DF0-9122-FA55927E92CB}" type="datetime1">
              <a:rPr lang="en-US" smtClean="0"/>
              <a:t>12/27/2017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A4336E-9D36-43EF-AA9A-EF657B46455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0808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00FE-3E40-4A07-990D-177533BBADE6}" type="datetime1">
              <a:rPr lang="en-US" smtClean="0"/>
              <a:t>12/27/2017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A4336E-9D36-43EF-AA9A-EF657B46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02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D79C-A4BA-465A-A72D-6B67E2528460}" type="datetime1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336E-9D36-43EF-AA9A-EF657B46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50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13D4A-FB88-4D78-B662-9F0E114ECD42}" type="datetime1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336E-9D36-43EF-AA9A-EF657B46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76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6D8B-B0F7-4BFA-B63F-581714031396}" type="datetime1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336E-9D36-43EF-AA9A-EF657B46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84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139F5-6867-4C5F-8DC1-12B6F0056FF5}" type="datetime1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A4336E-9D36-43EF-AA9A-EF657B46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0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F0E24-27FF-489D-B854-772DCC34080E}" type="datetime1">
              <a:rPr lang="en-US" smtClean="0"/>
              <a:t>12/27/2017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A4336E-9D36-43EF-AA9A-EF657B46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42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1B5B8-9F64-4C9C-95EC-AF34B45A50BF}" type="datetime1">
              <a:rPr lang="en-US" smtClean="0"/>
              <a:t>12/27/2017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A4336E-9D36-43EF-AA9A-EF657B46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55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57D43-BD4E-46DB-9871-35F0E636893E}" type="datetime1">
              <a:rPr lang="en-US" smtClean="0"/>
              <a:t>12/27/2017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336E-9D36-43EF-AA9A-EF657B46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369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BDB4-3C92-4CBD-B0D7-2BB16F0FC7C9}" type="datetime1">
              <a:rPr lang="en-US" smtClean="0"/>
              <a:t>12/27/2017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336E-9D36-43EF-AA9A-EF657B46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23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7F73-7EDC-46D3-97AB-DAED0E069859}" type="datetime1">
              <a:rPr lang="en-US" smtClean="0"/>
              <a:t>12/27/2017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336E-9D36-43EF-AA9A-EF657B46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69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FAEAA-7FF4-4E21-87E3-573959B260C9}" type="datetime1">
              <a:rPr lang="en-US" smtClean="0"/>
              <a:t>12/27/2017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A4336E-9D36-43EF-AA9A-EF657B46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54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lumMod val="120000"/>
              </a:schemeClr>
            </a:gs>
            <a:gs pos="81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2DF6D-4AF8-4636-B374-D9B91F949AE2}" type="datetime1">
              <a:rPr lang="en-US" smtClean="0"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0A4336E-9D36-43EF-AA9A-EF657B46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27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tbzmed.ac.ir/theme/1/Respons/images/logo-hea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02"/>
          <a:stretch/>
        </p:blipFill>
        <p:spPr bwMode="auto">
          <a:xfrm>
            <a:off x="4035447" y="1195501"/>
            <a:ext cx="4055941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1418" y="3062969"/>
            <a:ext cx="9144000" cy="908413"/>
          </a:xfrm>
        </p:spPr>
        <p:txBody>
          <a:bodyPr/>
          <a:lstStyle/>
          <a:p>
            <a:pPr algn="ctr" rtl="1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جلسه دفاع از پروپوزال پایان نامه</a:t>
            </a:r>
          </a:p>
          <a:p>
            <a:pPr algn="ctr" rtl="1"/>
            <a:r>
              <a:rPr lang="fa-IR" sz="2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مقطع کارشناسی ارشد </a:t>
            </a:r>
            <a:endParaRPr lang="en-US" sz="2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018957" y="0"/>
            <a:ext cx="8088922" cy="2934472"/>
            <a:chOff x="1633772" y="0"/>
            <a:chExt cx="9169179" cy="340659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33772" y="737693"/>
              <a:ext cx="9169179" cy="2668900"/>
            </a:xfrm>
            <a:prstGeom prst="rect">
              <a:avLst/>
            </a:prstGeom>
          </p:spPr>
        </p:pic>
        <p:pic>
          <p:nvPicPr>
            <p:cNvPr id="1028" name="Picture 4" descr="Image result for ‫آرم دانشگاه علوم پزشکی تبریز‬‎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6379" y="0"/>
              <a:ext cx="2163966" cy="14902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Subtitle 2"/>
          <p:cNvSpPr txBox="1">
            <a:spLocks/>
          </p:cNvSpPr>
          <p:nvPr/>
        </p:nvSpPr>
        <p:spPr>
          <a:xfrm>
            <a:off x="1491418" y="4407609"/>
            <a:ext cx="9144000" cy="90841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fa-IR" sz="2000" b="1" dirty="0" smtClean="0">
                <a:cs typeface="B Nazanin" panose="00000400000000000000" pitchFamily="2" charset="-78"/>
              </a:rPr>
              <a:t>نام دانشجو (سال ورودی): </a:t>
            </a:r>
            <a:endParaRPr lang="fa-IR" sz="2000" dirty="0" smtClean="0">
              <a:cs typeface="B Nazanin" panose="00000400000000000000" pitchFamily="2" charset="-78"/>
            </a:endParaRPr>
          </a:p>
          <a:p>
            <a:pPr rtl="1"/>
            <a:r>
              <a:rPr lang="fa-IR" sz="2000" b="1" dirty="0" smtClean="0">
                <a:cs typeface="B Nazanin" panose="00000400000000000000" pitchFamily="2" charset="-78"/>
              </a:rPr>
              <a:t>استاد راهنما: </a:t>
            </a:r>
            <a:endParaRPr lang="fa-IR" sz="2000" dirty="0" smtClean="0">
              <a:cs typeface="B Nazanin" panose="00000400000000000000" pitchFamily="2" charset="-78"/>
            </a:endParaRPr>
          </a:p>
          <a:p>
            <a:pPr rtl="1"/>
            <a:r>
              <a:rPr lang="fa-IR" sz="2000" b="1" dirty="0" smtClean="0">
                <a:cs typeface="B Nazanin" panose="00000400000000000000" pitchFamily="2" charset="-78"/>
              </a:rPr>
              <a:t>استاد مشاور: </a:t>
            </a:r>
            <a:r>
              <a:rPr lang="fa-IR" sz="2000" dirty="0" smtClean="0">
                <a:cs typeface="B Nazanin" panose="00000400000000000000" pitchFamily="2" charset="-78"/>
              </a:rPr>
              <a:t>                                                                            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336E-9D36-43EF-AA9A-EF657B4645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96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1764" y="455921"/>
            <a:ext cx="8911687" cy="852998"/>
          </a:xfrm>
        </p:spPr>
        <p:txBody>
          <a:bodyPr/>
          <a:lstStyle/>
          <a:p>
            <a:pPr algn="ctr" rtl="1"/>
            <a:r>
              <a:rPr lang="fa-IR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عنوان پروپوزال</a:t>
            </a:r>
            <a:endParaRPr lang="en-US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0217" y="1432008"/>
            <a:ext cx="9390183" cy="15064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2800" dirty="0" smtClean="0">
                <a:solidFill>
                  <a:schemeClr val="tx1"/>
                </a:solidFill>
              </a:rPr>
              <a:t>فارسی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336E-9D36-43EF-AA9A-EF657B464552}" type="slidenum">
              <a:rPr lang="en-US" smtClean="0"/>
              <a:t>2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030216" y="3466110"/>
            <a:ext cx="9390183" cy="15064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English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50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2321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fa-IR" b="1" dirty="0" smtClean="0">
                <a:solidFill>
                  <a:schemeClr val="tx1"/>
                </a:solidFill>
              </a:rPr>
              <a:t>مقدمه و دلیل انتخاب </a:t>
            </a:r>
            <a:r>
              <a:rPr lang="fa-IR" b="1" dirty="0" smtClean="0">
                <a:solidFill>
                  <a:schemeClr val="tx1"/>
                </a:solidFill>
              </a:rPr>
              <a:t>موضوع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+mj-lt"/>
              <a:buAutoNum type="arabicPeriod"/>
            </a:pPr>
            <a:r>
              <a:rPr lang="fa-IR" dirty="0" smtClean="0"/>
              <a:t>در این بخش به اختصار در خصوص اهمیت متغیر وابسته (معمولا بیماری) و همچنین لزوم انجام مطالعه شرح داده می </a:t>
            </a:r>
            <a:r>
              <a:rPr lang="fa-IR" dirty="0" smtClean="0"/>
              <a:t>شود (در قالب 3-1 اسلاید)</a:t>
            </a:r>
          </a:p>
          <a:p>
            <a:pPr algn="r" rtl="1">
              <a:buFont typeface="+mj-lt"/>
              <a:buAutoNum type="arabicPeriod"/>
            </a:pPr>
            <a:endParaRPr lang="fa-IR" dirty="0" smtClean="0"/>
          </a:p>
          <a:p>
            <a:pPr algn="r" rtl="1">
              <a:buFont typeface="+mj-lt"/>
              <a:buAutoNum type="arabicPeriod"/>
            </a:pPr>
            <a:r>
              <a:rPr lang="fa-IR" dirty="0" smtClean="0"/>
              <a:t>باید مقدمات لازم برای مطرح کردن هدف اصلی انجام مطالعه در این قسمت بیان </a:t>
            </a:r>
            <a:r>
              <a:rPr lang="fa-IR" dirty="0" smtClean="0"/>
              <a:t>شود.</a:t>
            </a:r>
            <a:endParaRPr lang="fa-IR" dirty="0" smtClean="0"/>
          </a:p>
          <a:p>
            <a:pPr algn="r" rtl="1">
              <a:buFont typeface="+mj-lt"/>
              <a:buAutoNum type="arabicPeriod"/>
            </a:pPr>
            <a:endParaRPr lang="fa-IR" dirty="0" smtClean="0"/>
          </a:p>
          <a:p>
            <a:pPr algn="r" rtl="1">
              <a:buFont typeface="+mj-lt"/>
              <a:buAutoNum type="arabicPeriod"/>
            </a:pPr>
            <a:r>
              <a:rPr lang="fa-IR" dirty="0" smtClean="0"/>
              <a:t>نکته مهم این است که از بیان نکات غیر ضروری پرهیز شده و به صورت کلی مقدمه تا جای ممکن مختصر و مفید باشد. </a:t>
            </a:r>
          </a:p>
          <a:p>
            <a:pPr algn="r" rtl="1">
              <a:buFont typeface="+mj-lt"/>
              <a:buAutoNum type="arabicPeriod"/>
            </a:pPr>
            <a:endParaRPr lang="fa-IR" dirty="0"/>
          </a:p>
          <a:p>
            <a:pPr algn="r" rtl="1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336E-9D36-43EF-AA9A-EF657B4645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8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232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fa-IR" b="1" dirty="0" smtClean="0"/>
              <a:t>هدف اصلی اجرای طرح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336E-9D36-43EF-AA9A-EF657B4645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4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111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fa-IR" b="1" dirty="0" smtClean="0">
                <a:solidFill>
                  <a:schemeClr val="tx1"/>
                </a:solidFill>
              </a:rPr>
              <a:t>نحوه طراحی مطالعه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17785"/>
            <a:ext cx="8915400" cy="4293437"/>
          </a:xfrm>
        </p:spPr>
        <p:txBody>
          <a:bodyPr>
            <a:normAutofit/>
          </a:bodyPr>
          <a:lstStyle/>
          <a:p>
            <a:pPr algn="r" rtl="1">
              <a:buFont typeface="+mj-lt"/>
              <a:buAutoNum type="arabicPeriod"/>
            </a:pPr>
            <a:r>
              <a:rPr lang="fa-IR" sz="2100" dirty="0" smtClean="0">
                <a:solidFill>
                  <a:schemeClr val="tx1"/>
                </a:solidFill>
              </a:rPr>
              <a:t>نوع مطالعه</a:t>
            </a:r>
          </a:p>
          <a:p>
            <a:pPr algn="r" rtl="1">
              <a:buFont typeface="+mj-lt"/>
              <a:buAutoNum type="arabicPeriod"/>
            </a:pPr>
            <a:r>
              <a:rPr lang="fa-IR" sz="2100" dirty="0" smtClean="0">
                <a:solidFill>
                  <a:schemeClr val="tx1"/>
                </a:solidFill>
              </a:rPr>
              <a:t>جمعیت </a:t>
            </a:r>
            <a:r>
              <a:rPr lang="fa-IR" sz="2100" dirty="0" smtClean="0">
                <a:solidFill>
                  <a:schemeClr val="tx1"/>
                </a:solidFill>
              </a:rPr>
              <a:t>مورد مطالعه (تعریف دقیق گروه یا گروه های مورد بررسی، معیار های ورود و خروج) یا رده سلولی خاص یا ویژگی های مدل </a:t>
            </a:r>
            <a:r>
              <a:rPr lang="fa-IR" sz="2100" dirty="0" smtClean="0">
                <a:solidFill>
                  <a:schemeClr val="tx1"/>
                </a:solidFill>
              </a:rPr>
              <a:t>حیوانی مورد استفاده</a:t>
            </a:r>
            <a:endParaRPr lang="fa-IR" sz="2100" dirty="0" smtClean="0">
              <a:solidFill>
                <a:schemeClr val="tx1"/>
              </a:solidFill>
            </a:endParaRPr>
          </a:p>
          <a:p>
            <a:pPr algn="r" rtl="1">
              <a:buFont typeface="+mj-lt"/>
              <a:buAutoNum type="arabicPeriod"/>
            </a:pPr>
            <a:endParaRPr lang="fa-IR" sz="2100" dirty="0" smtClean="0">
              <a:solidFill>
                <a:schemeClr val="tx1"/>
              </a:solidFill>
            </a:endParaRPr>
          </a:p>
          <a:p>
            <a:pPr algn="r" rtl="1">
              <a:buFont typeface="+mj-lt"/>
              <a:buAutoNum type="arabicPeriod"/>
            </a:pPr>
            <a:r>
              <a:rPr lang="fa-IR" sz="2100" dirty="0" smtClean="0">
                <a:solidFill>
                  <a:schemeClr val="tx1"/>
                </a:solidFill>
              </a:rPr>
              <a:t>حجم </a:t>
            </a:r>
            <a:r>
              <a:rPr lang="fa-IR" sz="2100" dirty="0" smtClean="0">
                <a:solidFill>
                  <a:schemeClr val="tx1"/>
                </a:solidFill>
              </a:rPr>
              <a:t>نمونه (در </a:t>
            </a:r>
            <a:r>
              <a:rPr lang="fa-IR" sz="2100" dirty="0" smtClean="0">
                <a:solidFill>
                  <a:schemeClr val="tx1"/>
                </a:solidFill>
              </a:rPr>
              <a:t>مطالعات </a:t>
            </a:r>
            <a:r>
              <a:rPr lang="fa-IR" sz="2100" dirty="0" smtClean="0">
                <a:solidFill>
                  <a:schemeClr val="tx1"/>
                </a:solidFill>
              </a:rPr>
              <a:t>انسانی یا حیوانی</a:t>
            </a:r>
            <a:r>
              <a:rPr lang="fa-IR" sz="2100" dirty="0" smtClean="0">
                <a:solidFill>
                  <a:schemeClr val="tx1"/>
                </a:solidFill>
              </a:rPr>
              <a:t>) یا تعداد گروه ها در مطالعات رده </a:t>
            </a:r>
            <a:r>
              <a:rPr lang="fa-IR" sz="2100" dirty="0" smtClean="0">
                <a:solidFill>
                  <a:schemeClr val="tx1"/>
                </a:solidFill>
              </a:rPr>
              <a:t>سلولی</a:t>
            </a:r>
          </a:p>
          <a:p>
            <a:pPr algn="r" rtl="1">
              <a:buFont typeface="+mj-lt"/>
              <a:buAutoNum type="arabicPeriod"/>
            </a:pPr>
            <a:endParaRPr lang="fa-IR" sz="2100" dirty="0" smtClean="0">
              <a:solidFill>
                <a:schemeClr val="tx1"/>
              </a:solidFill>
            </a:endParaRPr>
          </a:p>
          <a:p>
            <a:pPr algn="r" rtl="1">
              <a:buFont typeface="+mj-lt"/>
              <a:buAutoNum type="arabicPeriod"/>
            </a:pPr>
            <a:r>
              <a:rPr lang="fa-IR" sz="2100" dirty="0" smtClean="0">
                <a:solidFill>
                  <a:schemeClr val="tx1"/>
                </a:solidFill>
              </a:rPr>
              <a:t>در مورد مطالعات انسانی باید شهر و محل انجام نمونه گیری نیز ذکر شود.</a:t>
            </a:r>
            <a:endParaRPr lang="fa-IR" sz="2100" dirty="0" smtClean="0">
              <a:solidFill>
                <a:schemeClr val="tx1"/>
              </a:solidFill>
            </a:endParaRPr>
          </a:p>
          <a:p>
            <a:pPr algn="r" rtl="1">
              <a:buFont typeface="+mj-lt"/>
              <a:buAutoNum type="arabicPeriod"/>
            </a:pPr>
            <a:endParaRPr lang="fa-IR" sz="2100" dirty="0" smtClean="0">
              <a:solidFill>
                <a:schemeClr val="tx1"/>
              </a:solidFill>
            </a:endParaRPr>
          </a:p>
          <a:p>
            <a:pPr algn="r" rtl="1">
              <a:buFont typeface="+mj-lt"/>
              <a:buAutoNum type="arabicPeriod"/>
            </a:pPr>
            <a:r>
              <a:rPr lang="fa-IR" sz="2100" dirty="0" smtClean="0">
                <a:solidFill>
                  <a:schemeClr val="tx1"/>
                </a:solidFill>
              </a:rPr>
              <a:t>در صورت لزوم می توانید برای نمایش گروه ها و مشخصات آن ها از چارت یا سایر ویژگی های </a:t>
            </a:r>
            <a:r>
              <a:rPr lang="en-US" sz="2100" dirty="0" smtClean="0">
                <a:solidFill>
                  <a:schemeClr val="tx1"/>
                </a:solidFill>
              </a:rPr>
              <a:t>PowerPoint</a:t>
            </a:r>
            <a:r>
              <a:rPr lang="fa-IR" sz="2100" dirty="0" smtClean="0">
                <a:solidFill>
                  <a:schemeClr val="tx1"/>
                </a:solidFill>
              </a:rPr>
              <a:t> استفاده نمایید.</a:t>
            </a:r>
            <a:endParaRPr lang="en-US" sz="21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336E-9D36-43EF-AA9A-EF657B4645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8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594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a-IR" b="1" dirty="0" smtClean="0">
                <a:solidFill>
                  <a:schemeClr val="tx1"/>
                </a:solidFill>
              </a:rPr>
              <a:t>اهداف اختصاصی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70537"/>
            <a:ext cx="8915400" cy="4853355"/>
          </a:xfrm>
        </p:spPr>
        <p:txBody>
          <a:bodyPr>
            <a:normAutofit/>
          </a:bodyPr>
          <a:lstStyle/>
          <a:p>
            <a:pPr algn="r" rtl="1">
              <a:buFont typeface="+mj-lt"/>
              <a:buAutoNum type="arabicPeriod"/>
            </a:pPr>
            <a:r>
              <a:rPr lang="fa-IR" sz="2100" dirty="0" smtClean="0">
                <a:solidFill>
                  <a:schemeClr val="tx1"/>
                </a:solidFill>
              </a:rPr>
              <a:t>اهداف اختصاصی را به ترتیب و به صورت روشن بیان کنید. </a:t>
            </a:r>
            <a:endParaRPr lang="en-US" sz="21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336E-9D36-43EF-AA9A-EF657B4645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9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869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fa-IR" b="1" dirty="0" smtClean="0">
                <a:solidFill>
                  <a:schemeClr val="tx1"/>
                </a:solidFill>
              </a:rPr>
              <a:t>روش اجرا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96915"/>
            <a:ext cx="8915400" cy="4214307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fa-IR" sz="2100" dirty="0" smtClean="0">
                <a:solidFill>
                  <a:schemeClr val="tx1"/>
                </a:solidFill>
              </a:rPr>
              <a:t>شرح کلی مراحل اجرای پروژه از ابتدا تا انتها</a:t>
            </a:r>
            <a:r>
              <a:rPr lang="fa-IR" sz="2100" dirty="0">
                <a:solidFill>
                  <a:schemeClr val="tx1"/>
                </a:solidFill>
              </a:rPr>
              <a:t> </a:t>
            </a:r>
            <a:r>
              <a:rPr lang="fa-IR" sz="2100" dirty="0" smtClean="0">
                <a:solidFill>
                  <a:schemeClr val="tx1"/>
                </a:solidFill>
              </a:rPr>
              <a:t>و </a:t>
            </a:r>
            <a:r>
              <a:rPr lang="fa-IR" sz="2100" dirty="0">
                <a:solidFill>
                  <a:schemeClr val="tx1"/>
                </a:solidFill>
              </a:rPr>
              <a:t>اشاره به روش ها و تکنیک های مورد استفاده برای سنجش متغیر </a:t>
            </a:r>
            <a:r>
              <a:rPr lang="fa-IR" sz="2100" dirty="0" smtClean="0">
                <a:solidFill>
                  <a:schemeClr val="tx1"/>
                </a:solidFill>
              </a:rPr>
              <a:t>ها</a:t>
            </a:r>
            <a:endParaRPr lang="fa-IR" sz="2100" dirty="0" smtClean="0">
              <a:solidFill>
                <a:schemeClr val="tx1"/>
              </a:solidFill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fa-IR" sz="2100" dirty="0" smtClean="0">
                <a:solidFill>
                  <a:schemeClr val="tx1"/>
                </a:solidFill>
              </a:rPr>
              <a:t>به عنوان مثال: </a:t>
            </a:r>
          </a:p>
          <a:p>
            <a:pPr lvl="1" algn="r" rtl="1">
              <a:buFont typeface="+mj-lt"/>
              <a:buAutoNum type="arabicPeriod"/>
            </a:pPr>
            <a:r>
              <a:rPr lang="fa-IR" sz="1900" dirty="0" smtClean="0">
                <a:solidFill>
                  <a:schemeClr val="tx1"/>
                </a:solidFill>
              </a:rPr>
              <a:t>نمونه گیری از بیمارستان </a:t>
            </a:r>
            <a:r>
              <a:rPr lang="en-US" sz="1900" dirty="0" smtClean="0">
                <a:solidFill>
                  <a:schemeClr val="tx1"/>
                </a:solidFill>
              </a:rPr>
              <a:t>X</a:t>
            </a:r>
            <a:r>
              <a:rPr lang="fa-IR" sz="1900" dirty="0" smtClean="0">
                <a:solidFill>
                  <a:schemeClr val="tx1"/>
                </a:solidFill>
              </a:rPr>
              <a:t> یا استفاده از رده سلولی خاص)</a:t>
            </a:r>
          </a:p>
          <a:p>
            <a:pPr lvl="1" algn="r" rtl="1">
              <a:buFont typeface="+mj-lt"/>
              <a:buAutoNum type="arabicPeriod"/>
            </a:pPr>
            <a:r>
              <a:rPr lang="fa-IR" sz="1900" dirty="0" smtClean="0">
                <a:solidFill>
                  <a:schemeClr val="tx1"/>
                </a:solidFill>
              </a:rPr>
              <a:t>پردازش نمونه ها (استخراج </a:t>
            </a:r>
            <a:r>
              <a:rPr lang="en-US" sz="1900" dirty="0" smtClean="0">
                <a:solidFill>
                  <a:schemeClr val="tx1"/>
                </a:solidFill>
              </a:rPr>
              <a:t>DNA</a:t>
            </a:r>
            <a:r>
              <a:rPr lang="fa-IR" sz="1900" dirty="0" smtClean="0">
                <a:solidFill>
                  <a:schemeClr val="tx1"/>
                </a:solidFill>
              </a:rPr>
              <a:t>، </a:t>
            </a:r>
            <a:r>
              <a:rPr lang="en-US" sz="1900" dirty="0" smtClean="0">
                <a:solidFill>
                  <a:schemeClr val="tx1"/>
                </a:solidFill>
              </a:rPr>
              <a:t>RNA</a:t>
            </a:r>
            <a:r>
              <a:rPr lang="fa-IR" sz="1900" dirty="0" smtClean="0">
                <a:solidFill>
                  <a:schemeClr val="tx1"/>
                </a:solidFill>
              </a:rPr>
              <a:t>، سرم و ...)</a:t>
            </a:r>
          </a:p>
          <a:p>
            <a:pPr lvl="1" algn="r" rtl="1">
              <a:buFont typeface="+mj-lt"/>
              <a:buAutoNum type="arabicPeriod"/>
            </a:pPr>
            <a:r>
              <a:rPr lang="fa-IR" sz="1900" dirty="0" smtClean="0">
                <a:solidFill>
                  <a:schemeClr val="tx1"/>
                </a:solidFill>
              </a:rPr>
              <a:t>سنتز </a:t>
            </a:r>
            <a:r>
              <a:rPr lang="en-US" sz="1900" dirty="0" smtClean="0">
                <a:solidFill>
                  <a:schemeClr val="tx1"/>
                </a:solidFill>
              </a:rPr>
              <a:t>cDNA</a:t>
            </a:r>
            <a:r>
              <a:rPr lang="fa-IR" sz="1900" dirty="0" smtClean="0">
                <a:solidFill>
                  <a:schemeClr val="tx1"/>
                </a:solidFill>
              </a:rPr>
              <a:t> با روش </a:t>
            </a:r>
            <a:r>
              <a:rPr lang="en-US" sz="1900" dirty="0" smtClean="0">
                <a:solidFill>
                  <a:schemeClr val="tx1"/>
                </a:solidFill>
              </a:rPr>
              <a:t>Y</a:t>
            </a:r>
            <a:r>
              <a:rPr lang="fa-IR" sz="1900" dirty="0" smtClean="0">
                <a:solidFill>
                  <a:schemeClr val="tx1"/>
                </a:solidFill>
              </a:rPr>
              <a:t> </a:t>
            </a:r>
            <a:endParaRPr lang="en-US" sz="1900" dirty="0">
              <a:solidFill>
                <a:schemeClr val="tx1"/>
              </a:solidFill>
            </a:endParaRPr>
          </a:p>
          <a:p>
            <a:pPr lvl="1" algn="r" rtl="1">
              <a:buFont typeface="+mj-lt"/>
              <a:buAutoNum type="arabicPeriod"/>
            </a:pPr>
            <a:r>
              <a:rPr lang="fa-IR" sz="1900" dirty="0" smtClean="0">
                <a:solidFill>
                  <a:schemeClr val="tx1"/>
                </a:solidFill>
              </a:rPr>
              <a:t>تعیین ژنوتیپ پلی مورفیسم ها با روش </a:t>
            </a:r>
            <a:r>
              <a:rPr lang="en-US" sz="1900" dirty="0" smtClean="0">
                <a:solidFill>
                  <a:schemeClr val="tx1"/>
                </a:solidFill>
              </a:rPr>
              <a:t>Z</a:t>
            </a:r>
            <a:endParaRPr lang="fa-IR" sz="1900" dirty="0" smtClean="0">
              <a:solidFill>
                <a:schemeClr val="tx1"/>
              </a:solidFill>
            </a:endParaRPr>
          </a:p>
          <a:p>
            <a:pPr lvl="1" algn="r" rtl="1">
              <a:buFont typeface="+mj-lt"/>
              <a:buAutoNum type="arabicPeriod"/>
            </a:pPr>
            <a:r>
              <a:rPr lang="fa-IR" sz="1900" dirty="0" smtClean="0">
                <a:solidFill>
                  <a:schemeClr val="tx1"/>
                </a:solidFill>
              </a:rPr>
              <a:t>انجام </a:t>
            </a:r>
            <a:r>
              <a:rPr lang="en-US" sz="1900" dirty="0" smtClean="0">
                <a:solidFill>
                  <a:schemeClr val="tx1"/>
                </a:solidFill>
              </a:rPr>
              <a:t>qPCR</a:t>
            </a:r>
            <a:endParaRPr lang="fa-IR" sz="19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336E-9D36-43EF-AA9A-EF657B4645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232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fa-IR" b="1" dirty="0" smtClean="0">
                <a:solidFill>
                  <a:schemeClr val="tx1"/>
                </a:solidFill>
              </a:rPr>
              <a:t>جنبه های نوآوری طرح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47446"/>
            <a:ext cx="8915400" cy="4633546"/>
          </a:xfrm>
        </p:spPr>
        <p:txBody>
          <a:bodyPr>
            <a:normAutofit/>
          </a:bodyPr>
          <a:lstStyle/>
          <a:p>
            <a:pPr algn="r" rtl="1">
              <a:buFont typeface="+mj-lt"/>
              <a:buAutoNum type="arabicPeriod"/>
            </a:pPr>
            <a:r>
              <a:rPr lang="fa-IR" sz="2100" dirty="0" smtClean="0"/>
              <a:t>اشاره به مراحل و دلیل انتخاب متغیر های مستقل </a:t>
            </a:r>
            <a:r>
              <a:rPr lang="fa-IR" sz="2100" dirty="0"/>
              <a:t>(مانند بیان </a:t>
            </a:r>
            <a:r>
              <a:rPr lang="fa-IR" sz="2100" dirty="0" smtClean="0"/>
              <a:t>ژن خاص، </a:t>
            </a:r>
            <a:r>
              <a:rPr lang="fa-IR" sz="2100" dirty="0"/>
              <a:t>پلی </a:t>
            </a:r>
            <a:r>
              <a:rPr lang="fa-IR" sz="2100" dirty="0" smtClean="0"/>
              <a:t>مورفیسم </a:t>
            </a:r>
            <a:r>
              <a:rPr lang="fa-IR" sz="2100" dirty="0"/>
              <a:t>یا </a:t>
            </a:r>
            <a:r>
              <a:rPr lang="fa-IR" sz="2100" dirty="0" smtClean="0"/>
              <a:t>جهش خاص) مورد مطالعه. </a:t>
            </a:r>
          </a:p>
          <a:p>
            <a:pPr algn="r" rtl="1">
              <a:buFont typeface="+mj-lt"/>
              <a:buAutoNum type="arabicPeriod"/>
            </a:pPr>
            <a:endParaRPr lang="fa-IR" sz="2100" dirty="0" smtClean="0"/>
          </a:p>
          <a:p>
            <a:pPr algn="r" rtl="1">
              <a:buFont typeface="+mj-lt"/>
              <a:buAutoNum type="arabicPeriod"/>
            </a:pPr>
            <a:r>
              <a:rPr lang="fa-IR" sz="2100" dirty="0" smtClean="0"/>
              <a:t>اشاره به اینکه آیا متغیر های مستقل مورد بررسی (مانند بیان ژن، پلی موفیسم یا جهش) پیش از این در بیماری یا صفت مورد نظر بررسی شده اند یا نه.</a:t>
            </a:r>
          </a:p>
          <a:p>
            <a:pPr algn="r" rtl="1">
              <a:buFont typeface="+mj-lt"/>
              <a:buAutoNum type="arabicPeriod"/>
            </a:pPr>
            <a:endParaRPr lang="fa-IR" sz="2100" dirty="0" smtClean="0"/>
          </a:p>
          <a:p>
            <a:pPr algn="r" rtl="1">
              <a:buFont typeface="+mj-lt"/>
              <a:buAutoNum type="arabicPeriod"/>
            </a:pPr>
            <a:r>
              <a:rPr lang="fa-IR" sz="2100" dirty="0"/>
              <a:t>آیا </a:t>
            </a:r>
            <a:r>
              <a:rPr lang="fa-IR" sz="2100" dirty="0" smtClean="0"/>
              <a:t>انتخاب متغیر </a:t>
            </a:r>
            <a:r>
              <a:rPr lang="fa-IR" sz="2100" dirty="0" smtClean="0"/>
              <a:t>های مورد مطالعه بر </a:t>
            </a:r>
            <a:r>
              <a:rPr lang="fa-IR" sz="2100" dirty="0"/>
              <a:t>اساس مرور </a:t>
            </a:r>
            <a:r>
              <a:rPr lang="fa-IR" sz="2100" dirty="0" smtClean="0"/>
              <a:t>منابع، نقش عملکردی ژن در مسیر سلولی خاص و یا </a:t>
            </a:r>
            <a:r>
              <a:rPr lang="fa-IR" sz="2100" dirty="0"/>
              <a:t>رویکرد های بیوانفورماتیکی </a:t>
            </a:r>
            <a:r>
              <a:rPr lang="fa-IR" sz="2100" dirty="0" smtClean="0"/>
              <a:t>بوده است. در هر صورت لازم است توجیه منطقی برای این انتخاب ارائه شده و در صورت لزوم مراحل به اختصار شرح داده شوند.</a:t>
            </a:r>
          </a:p>
          <a:p>
            <a:pPr algn="r" rtl="1">
              <a:buFont typeface="+mj-lt"/>
              <a:buAutoNum type="arabicPeriod"/>
            </a:pPr>
            <a:endParaRPr lang="fa-IR" sz="2100" dirty="0"/>
          </a:p>
          <a:p>
            <a:pPr algn="r" rtl="1">
              <a:buFont typeface="+mj-lt"/>
              <a:buAutoNum type="arabicPeriod"/>
            </a:pPr>
            <a:endParaRPr lang="en-US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4336E-9D36-43EF-AA9A-EF657B4645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0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times new roman"/>
        <a:ea typeface=""/>
        <a:cs typeface="B Nazanin"/>
      </a:majorFont>
      <a:minorFont>
        <a:latin typeface="times new roman"/>
        <a:ea typeface=""/>
        <a:cs typeface="B Nazani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135</TotalTime>
  <Words>395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 Nazanin</vt:lpstr>
      <vt:lpstr>Calibri</vt:lpstr>
      <vt:lpstr>times new roman</vt:lpstr>
      <vt:lpstr>Wingdings</vt:lpstr>
      <vt:lpstr>Wingdings 3</vt:lpstr>
      <vt:lpstr>Wisp</vt:lpstr>
      <vt:lpstr>PowerPoint Presentation</vt:lpstr>
      <vt:lpstr>عنوان پروپوزال</vt:lpstr>
      <vt:lpstr>مقدمه و دلیل انتخاب موضوع</vt:lpstr>
      <vt:lpstr>هدف اصلی اجرای طرح</vt:lpstr>
      <vt:lpstr>نحوه طراحی مطالعه</vt:lpstr>
      <vt:lpstr>اهداف اختصاصی</vt:lpstr>
      <vt:lpstr>روش اجرا</vt:lpstr>
      <vt:lpstr>جنبه های نوآوری طرح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Milad Bastami</dc:creator>
  <cp:lastModifiedBy>Milad Bastami</cp:lastModifiedBy>
  <cp:revision>92</cp:revision>
  <dcterms:created xsi:type="dcterms:W3CDTF">2017-12-27T05:29:55Z</dcterms:created>
  <dcterms:modified xsi:type="dcterms:W3CDTF">2017-12-27T11:30:29Z</dcterms:modified>
</cp:coreProperties>
</file>